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4"/>
  </p:sldMasterIdLst>
  <p:notesMasterIdLst>
    <p:notesMasterId r:id="rId16"/>
  </p:notesMasterIdLst>
  <p:sldIdLst>
    <p:sldId id="540" r:id="rId5"/>
    <p:sldId id="662" r:id="rId6"/>
    <p:sldId id="661" r:id="rId7"/>
    <p:sldId id="4202" r:id="rId8"/>
    <p:sldId id="4201" r:id="rId9"/>
    <p:sldId id="1019" r:id="rId10"/>
    <p:sldId id="4203" r:id="rId11"/>
    <p:sldId id="4204" r:id="rId12"/>
    <p:sldId id="4205" r:id="rId13"/>
    <p:sldId id="4206" r:id="rId14"/>
    <p:sldId id="258" r:id="rId1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ssan Haddouch" initials="HH" lastIdx="1" clrIdx="0">
    <p:extLst>
      <p:ext uri="{19B8F6BF-5375-455C-9EA6-DF929625EA0E}">
        <p15:presenceInfo xmlns:p15="http://schemas.microsoft.com/office/powerpoint/2012/main" userId="S::hhaddouch@wmo.int::38bca422-f6bf-43f4-8b2e-93319d8cf316" providerId="AD"/>
      </p:ext>
    </p:extLst>
  </p:cmAuthor>
  <p:cmAuthor id="2" name="David Inglis Berry" initials="DB" lastIdx="2" clrIdx="1">
    <p:extLst>
      <p:ext uri="{19B8F6BF-5375-455C-9EA6-DF929625EA0E}">
        <p15:presenceInfo xmlns:p15="http://schemas.microsoft.com/office/powerpoint/2012/main" userId="S::dberry@wmo.int::a01c5bf7-82dd-4db0-bb8e-9577d077158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6ABF"/>
    <a:srgbClr val="1849D4"/>
    <a:srgbClr val="003777"/>
    <a:srgbClr val="3731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1"/>
    <p:restoredTop sz="82127"/>
  </p:normalViewPr>
  <p:slideViewPr>
    <p:cSldViewPr snapToGrid="0">
      <p:cViewPr varScale="1">
        <p:scale>
          <a:sx n="93" d="100"/>
          <a:sy n="93" d="100"/>
        </p:scale>
        <p:origin x="148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0998F-8728-1549-83BA-986C6A26FE54}" type="datetimeFigureOut">
              <a:rPr lang="en-GB" smtClean="0"/>
              <a:pPr/>
              <a:t>22/03/2023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D7448-BA1D-3742-9819-D3EC6E0D6A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42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D7448-BA1D-3742-9819-D3EC6E0D6AB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903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5EC18B-8BAB-4C81-8A48-6DFF073FBC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885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5EC18B-8BAB-4C81-8A48-6DFF073FBC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7673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5EC18B-8BAB-4C81-8A48-6DFF073FBC0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3411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D7448-BA1D-3742-9819-D3EC6E0D6AB2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634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52092-82D1-461F-807E-84F5B15DC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26E5D17-F33D-4327-A7B8-A6331A0F7B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5489" y="6545722"/>
            <a:ext cx="1141291" cy="283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1">
                    <a:lumMod val="9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0F9F7EA0-3F56-4C7E-9B2D-3423B3AF02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DA4D5ED7-4916-4EF5-9B14-DD6D0EE6D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709" y="55285"/>
            <a:ext cx="10515600" cy="76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0231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265176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265176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95" r:id="rId7"/>
    <p:sldLayoutId id="2147483656" r:id="rId8"/>
    <p:sldLayoutId id="2147483657" r:id="rId9"/>
    <p:sldLayoutId id="2147483698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12.png"/><Relationship Id="rId10" Type="http://schemas.openxmlformats.org/officeDocument/2006/relationships/image" Target="../media/image8.jp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12.png"/><Relationship Id="rId10" Type="http://schemas.openxmlformats.org/officeDocument/2006/relationships/image" Target="../media/image8.jp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wmo-im/pywisca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wmo-im/pywis-pubsub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mo2016_powerpoint_standard_v2_dark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87123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750140" y="1333677"/>
            <a:ext cx="8229600" cy="1801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</a:rPr>
              <a:t>WIS2 data access</a:t>
            </a:r>
            <a:endParaRPr lang="fr-CH" sz="4800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745371" y="2768529"/>
            <a:ext cx="4239138" cy="1495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</a:rPr>
              <a:t>Tom </a:t>
            </a:r>
            <a:r>
              <a:rPr lang="en-US" sz="2800" b="1" dirty="0" err="1">
                <a:solidFill>
                  <a:schemeClr val="bg1"/>
                </a:solidFill>
              </a:rPr>
              <a:t>Kralidis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1800" b="1" dirty="0">
                <a:solidFill>
                  <a:schemeClr val="bg1"/>
                </a:solidFill>
              </a:rPr>
              <a:t>Senior Geospatial Architect</a:t>
            </a:r>
          </a:p>
          <a:p>
            <a:r>
              <a:rPr lang="en-US" sz="1800" b="1" dirty="0">
                <a:solidFill>
                  <a:schemeClr val="bg1"/>
                </a:solidFill>
              </a:rPr>
              <a:t>Meteorological Service of Canada</a:t>
            </a:r>
            <a:endParaRPr lang="en-CH" sz="1800" b="1" dirty="0">
              <a:solidFill>
                <a:schemeClr val="bg1"/>
              </a:solidFill>
            </a:endParaRPr>
          </a:p>
          <a:p>
            <a:r>
              <a:rPr lang="en-US" sz="1800" b="1" dirty="0">
                <a:solidFill>
                  <a:schemeClr val="bg1"/>
                </a:solidFill>
              </a:rPr>
              <a:t>tom.kralidis@ec.gc.ca</a:t>
            </a:r>
          </a:p>
          <a:p>
            <a:r>
              <a:rPr lang="en-US" sz="1800" b="1" dirty="0">
                <a:solidFill>
                  <a:schemeClr val="bg1"/>
                </a:solidFill>
              </a:rPr>
              <a:t>@</a:t>
            </a:r>
            <a:r>
              <a:rPr lang="en-US" sz="1800" b="1" dirty="0" err="1">
                <a:solidFill>
                  <a:schemeClr val="bg1"/>
                </a:solidFill>
              </a:rPr>
              <a:t>tomkralidis</a:t>
            </a:r>
            <a:endParaRPr lang="en-US" sz="1800" b="1" dirty="0">
              <a:solidFill>
                <a:schemeClr val="bg1"/>
              </a:solidFill>
            </a:endParaRPr>
          </a:p>
          <a:p>
            <a:endParaRPr lang="en-US" sz="1400" b="1" dirty="0">
              <a:solidFill>
                <a:schemeClr val="bg1"/>
              </a:solidFill>
            </a:endParaRPr>
          </a:p>
          <a:p>
            <a:pPr algn="l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98FCE0-7367-487B-7043-8D91F8D9B34A}"/>
              </a:ext>
            </a:extLst>
          </p:cNvPr>
          <p:cNvSpPr txBox="1"/>
          <p:nvPr/>
        </p:nvSpPr>
        <p:spPr>
          <a:xfrm>
            <a:off x="5350345" y="192348"/>
            <a:ext cx="6638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H" b="1" i="1" dirty="0">
                <a:solidFill>
                  <a:schemeClr val="bg1"/>
                </a:solidFill>
              </a:rPr>
              <a:t>WIS 2.0 Training Workshop</a:t>
            </a:r>
            <a:r>
              <a:rPr lang="en-US" b="1" i="1" dirty="0">
                <a:solidFill>
                  <a:schemeClr val="bg1"/>
                </a:solidFill>
              </a:rPr>
              <a:t>, </a:t>
            </a:r>
            <a:r>
              <a:rPr lang="en-CH" b="1" i="1" dirty="0">
                <a:solidFill>
                  <a:schemeClr val="bg1"/>
                </a:solidFill>
              </a:rPr>
              <a:t>Windhoek</a:t>
            </a:r>
            <a:r>
              <a:rPr lang="en-US" b="1" i="1" dirty="0">
                <a:solidFill>
                  <a:schemeClr val="bg1"/>
                </a:solidFill>
              </a:rPr>
              <a:t>,</a:t>
            </a:r>
            <a:r>
              <a:rPr lang="en-CH" b="1" i="1" dirty="0">
                <a:solidFill>
                  <a:schemeClr val="bg1"/>
                </a:solidFill>
              </a:rPr>
              <a:t> Namibia,</a:t>
            </a:r>
            <a:r>
              <a:rPr lang="en-US" b="1" i="1" dirty="0">
                <a:solidFill>
                  <a:schemeClr val="bg1"/>
                </a:solidFill>
              </a:rPr>
              <a:t> 2</a:t>
            </a:r>
            <a:r>
              <a:rPr lang="en-CH" b="1" i="1" dirty="0">
                <a:solidFill>
                  <a:schemeClr val="bg1"/>
                </a:solidFill>
              </a:rPr>
              <a:t>0-24 March 2023</a:t>
            </a:r>
            <a:r>
              <a:rPr lang="en-US" dirty="0">
                <a:solidFill>
                  <a:schemeClr val="bg1"/>
                </a:solidFill>
              </a:rPr>
              <a:t>​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271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loud 16">
            <a:extLst>
              <a:ext uri="{FF2B5EF4-FFF2-40B4-BE49-F238E27FC236}">
                <a16:creationId xmlns:a16="http://schemas.microsoft.com/office/drawing/2014/main" id="{05AE10B9-8254-9150-CCAB-21DE42407EF0}"/>
              </a:ext>
            </a:extLst>
          </p:cNvPr>
          <p:cNvSpPr/>
          <p:nvPr/>
        </p:nvSpPr>
        <p:spPr>
          <a:xfrm>
            <a:off x="1761566" y="1059776"/>
            <a:ext cx="8444752" cy="5384156"/>
          </a:xfrm>
          <a:prstGeom prst="cloud">
            <a:avLst/>
          </a:prstGeom>
          <a:solidFill>
            <a:schemeClr val="accent1">
              <a:alpha val="5000"/>
            </a:schemeClr>
          </a:solidFill>
          <a:ln>
            <a:solidFill>
              <a:schemeClr val="accent1">
                <a:shade val="95000"/>
                <a:satMod val="105000"/>
                <a:alpha val="151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322A3646-55FE-DD63-4C3A-D4DB8221B759}"/>
              </a:ext>
            </a:extLst>
          </p:cNvPr>
          <p:cNvSpPr/>
          <p:nvPr/>
        </p:nvSpPr>
        <p:spPr>
          <a:xfrm>
            <a:off x="4323742" y="3068514"/>
            <a:ext cx="2338620" cy="1139385"/>
          </a:xfrm>
          <a:prstGeom prst="roundRect">
            <a:avLst/>
          </a:prstGeom>
          <a:solidFill>
            <a:srgbClr val="00B050">
              <a:alpha val="7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WIS2 Global Discovery Catalogue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52191A3-8A5E-41C0-4EDB-5C3180B59D7C}"/>
              </a:ext>
            </a:extLst>
          </p:cNvPr>
          <p:cNvSpPr/>
          <p:nvPr/>
        </p:nvSpPr>
        <p:spPr>
          <a:xfrm>
            <a:off x="-53788" y="0"/>
            <a:ext cx="12245788" cy="734218"/>
          </a:xfrm>
          <a:prstGeom prst="rect">
            <a:avLst/>
          </a:prstGeom>
          <a:solidFill>
            <a:srgbClr val="034D9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b="1" dirty="0"/>
              <a:t>Finding and downloading data from WIS2: full workflow</a:t>
            </a:r>
            <a:endParaRPr lang="en-CH" sz="3200" b="1" dirty="0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7002177F-6DE9-53D3-CB46-E00151CE51D4}"/>
              </a:ext>
            </a:extLst>
          </p:cNvPr>
          <p:cNvSpPr/>
          <p:nvPr/>
        </p:nvSpPr>
        <p:spPr>
          <a:xfrm>
            <a:off x="7867698" y="1209606"/>
            <a:ext cx="2338620" cy="1139385"/>
          </a:xfrm>
          <a:prstGeom prst="roundRect">
            <a:avLst/>
          </a:prstGeom>
          <a:solidFill>
            <a:srgbClr val="00B050">
              <a:alpha val="7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WIS2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Global Broker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4360D36-8BBB-3F67-C9F9-9440A58F0458}"/>
              </a:ext>
            </a:extLst>
          </p:cNvPr>
          <p:cNvSpPr/>
          <p:nvPr/>
        </p:nvSpPr>
        <p:spPr>
          <a:xfrm>
            <a:off x="7867698" y="4923212"/>
            <a:ext cx="2338620" cy="1139385"/>
          </a:xfrm>
          <a:prstGeom prst="roundRect">
            <a:avLst/>
          </a:prstGeom>
          <a:solidFill>
            <a:srgbClr val="00B050">
              <a:alpha val="7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WIS2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Global Cache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210779E-28F9-58A5-E90E-9BB448A91957}"/>
              </a:ext>
            </a:extLst>
          </p:cNvPr>
          <p:cNvGrpSpPr/>
          <p:nvPr/>
        </p:nvGrpSpPr>
        <p:grpSpPr>
          <a:xfrm>
            <a:off x="368700" y="2797557"/>
            <a:ext cx="1152880" cy="1472091"/>
            <a:chOff x="10559611" y="2648050"/>
            <a:chExt cx="1152880" cy="147209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FB39FC8-8E24-B6AD-AFDD-B73461682E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0782472" y="2648050"/>
              <a:ext cx="697860" cy="89809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E73DE0F-31E3-426C-C6EF-CF624885E6B8}"/>
                </a:ext>
              </a:extLst>
            </p:cNvPr>
            <p:cNvSpPr txBox="1"/>
            <p:nvPr/>
          </p:nvSpPr>
          <p:spPr>
            <a:xfrm>
              <a:off x="10559611" y="3473810"/>
              <a:ext cx="1152880" cy="64633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b="1" dirty="0"/>
                <a:t>Data </a:t>
              </a:r>
            </a:p>
            <a:p>
              <a:pPr algn="ctr"/>
              <a:r>
                <a:rPr lang="en-GB" b="1" dirty="0"/>
                <a:t>Consumer</a:t>
              </a:r>
            </a:p>
          </p:txBody>
        </p:sp>
      </p:grp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593B46B-3354-7E83-F708-D64244DB44DB}"/>
              </a:ext>
            </a:extLst>
          </p:cNvPr>
          <p:cNvCxnSpPr>
            <a:cxnSpLocks/>
            <a:stCxn id="2" idx="2"/>
            <a:endCxn id="3" idx="0"/>
          </p:cNvCxnSpPr>
          <p:nvPr/>
        </p:nvCxnSpPr>
        <p:spPr>
          <a:xfrm>
            <a:off x="9037008" y="2348991"/>
            <a:ext cx="0" cy="25742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979AA04-354F-87E6-389E-DC96BBA92F57}"/>
              </a:ext>
            </a:extLst>
          </p:cNvPr>
          <p:cNvGrpSpPr/>
          <p:nvPr/>
        </p:nvGrpSpPr>
        <p:grpSpPr>
          <a:xfrm>
            <a:off x="1512282" y="3256462"/>
            <a:ext cx="2811460" cy="381744"/>
            <a:chOff x="1512282" y="3256462"/>
            <a:chExt cx="2811460" cy="381744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44D626E-3EA3-8713-7C70-E6D70181295F}"/>
                </a:ext>
              </a:extLst>
            </p:cNvPr>
            <p:cNvCxnSpPr>
              <a:cxnSpLocks/>
            </p:cNvCxnSpPr>
            <p:nvPr/>
          </p:nvCxnSpPr>
          <p:spPr>
            <a:xfrm>
              <a:off x="1512282" y="3524003"/>
              <a:ext cx="2811460" cy="11420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4305111-F905-CCB4-5303-8AD872CCBE96}"/>
                </a:ext>
              </a:extLst>
            </p:cNvPr>
            <p:cNvSpPr txBox="1"/>
            <p:nvPr/>
          </p:nvSpPr>
          <p:spPr>
            <a:xfrm>
              <a:off x="2595947" y="3256462"/>
              <a:ext cx="587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Find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3F635F0-5132-2BB7-31F6-C1565CD085DF}"/>
              </a:ext>
            </a:extLst>
          </p:cNvPr>
          <p:cNvGrpSpPr/>
          <p:nvPr/>
        </p:nvGrpSpPr>
        <p:grpSpPr>
          <a:xfrm>
            <a:off x="1289421" y="1779299"/>
            <a:ext cx="6578277" cy="1467303"/>
            <a:chOff x="1289421" y="1779299"/>
            <a:chExt cx="6578277" cy="1467303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A0C521B7-B2F2-7B38-E42F-1D30577E1866}"/>
                </a:ext>
              </a:extLst>
            </p:cNvPr>
            <p:cNvCxnSpPr>
              <a:cxnSpLocks/>
              <a:stCxn id="7" idx="3"/>
              <a:endCxn id="2" idx="1"/>
            </p:cNvCxnSpPr>
            <p:nvPr/>
          </p:nvCxnSpPr>
          <p:spPr>
            <a:xfrm flipV="1">
              <a:off x="1289421" y="1779299"/>
              <a:ext cx="6578277" cy="146730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5AD0D8C-5D00-566E-6BE9-18B1D59FB40C}"/>
                </a:ext>
              </a:extLst>
            </p:cNvPr>
            <p:cNvSpPr txBox="1"/>
            <p:nvPr/>
          </p:nvSpPr>
          <p:spPr>
            <a:xfrm>
              <a:off x="4401129" y="1995583"/>
              <a:ext cx="1090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Subscribe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D3681F7-372C-D8DC-3D3D-24CC8DA7D115}"/>
              </a:ext>
            </a:extLst>
          </p:cNvPr>
          <p:cNvGrpSpPr/>
          <p:nvPr/>
        </p:nvGrpSpPr>
        <p:grpSpPr>
          <a:xfrm>
            <a:off x="1521580" y="3946483"/>
            <a:ext cx="6346118" cy="1546422"/>
            <a:chOff x="1521580" y="3946483"/>
            <a:chExt cx="6346118" cy="1546422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88A2E3B9-9ADD-8A5F-1B25-1E1550086353}"/>
                </a:ext>
              </a:extLst>
            </p:cNvPr>
            <p:cNvCxnSpPr>
              <a:cxnSpLocks/>
              <a:stCxn id="3" idx="1"/>
              <a:endCxn id="8" idx="3"/>
            </p:cNvCxnSpPr>
            <p:nvPr/>
          </p:nvCxnSpPr>
          <p:spPr>
            <a:xfrm flipH="1" flipV="1">
              <a:off x="1521580" y="3946483"/>
              <a:ext cx="6346118" cy="154642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BDAF64B-523C-8285-B8DE-2F3F3F359B50}"/>
                </a:ext>
              </a:extLst>
            </p:cNvPr>
            <p:cNvSpPr txBox="1"/>
            <p:nvPr/>
          </p:nvSpPr>
          <p:spPr>
            <a:xfrm>
              <a:off x="4285049" y="4907780"/>
              <a:ext cx="1142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Download</a:t>
              </a:r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2E09F0FE-6B8E-E7B6-2F6C-42229BEFA921}"/>
              </a:ext>
            </a:extLst>
          </p:cNvPr>
          <p:cNvSpPr/>
          <p:nvPr/>
        </p:nvSpPr>
        <p:spPr>
          <a:xfrm>
            <a:off x="1359904" y="2652527"/>
            <a:ext cx="5733624" cy="1839266"/>
          </a:xfrm>
          <a:prstGeom prst="ellipse">
            <a:avLst/>
          </a:prstGeom>
          <a:solidFill>
            <a:srgbClr val="FF0000">
              <a:alpha val="24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 err="1">
                <a:solidFill>
                  <a:schemeClr val="tx1"/>
                </a:solidFill>
              </a:rPr>
              <a:t>pywiscat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E05D749-BA80-7240-9AAB-B1A4C2DF54D4}"/>
              </a:ext>
            </a:extLst>
          </p:cNvPr>
          <p:cNvGrpSpPr/>
          <p:nvPr/>
        </p:nvGrpSpPr>
        <p:grpSpPr>
          <a:xfrm>
            <a:off x="7093527" y="782913"/>
            <a:ext cx="3906981" cy="5733624"/>
            <a:chOff x="7093527" y="782913"/>
            <a:chExt cx="3906981" cy="5733624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F62B817-F39D-427B-5FEC-0004212789B3}"/>
                </a:ext>
              </a:extLst>
            </p:cNvPr>
            <p:cNvSpPr/>
            <p:nvPr/>
          </p:nvSpPr>
          <p:spPr>
            <a:xfrm rot="5400000">
              <a:off x="6180206" y="1696234"/>
              <a:ext cx="5733624" cy="3906981"/>
            </a:xfrm>
            <a:prstGeom prst="ellipse">
              <a:avLst/>
            </a:prstGeom>
            <a:solidFill>
              <a:srgbClr val="FF0000">
                <a:alpha val="24000"/>
              </a:srgb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38B2898-457C-27E8-949B-E5C118A0946E}"/>
                </a:ext>
              </a:extLst>
            </p:cNvPr>
            <p:cNvSpPr txBox="1"/>
            <p:nvPr/>
          </p:nvSpPr>
          <p:spPr>
            <a:xfrm>
              <a:off x="8222490" y="782913"/>
              <a:ext cx="16290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pywis-pubsub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9897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_dark-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851891" y="1535545"/>
            <a:ext cx="8229600" cy="37869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>
                <a:solidFill>
                  <a:schemeClr val="bg1"/>
                </a:solidFill>
              </a:rPr>
              <a:t>Thank you</a:t>
            </a:r>
          </a:p>
          <a:p>
            <a:r>
              <a:rPr lang="en-US" sz="4800">
                <a:solidFill>
                  <a:schemeClr val="bg1"/>
                </a:solidFill>
              </a:rPr>
              <a:t>Merci</a:t>
            </a:r>
          </a:p>
          <a:p>
            <a:r>
              <a:rPr lang="en-US" sz="4800">
                <a:solidFill>
                  <a:schemeClr val="bg1"/>
                </a:solidFill>
              </a:rPr>
              <a:t>Gracias</a:t>
            </a:r>
          </a:p>
          <a:p>
            <a:r>
              <a:rPr lang="ar-MA" sz="4800">
                <a:solidFill>
                  <a:schemeClr val="bg1"/>
                </a:solidFill>
              </a:rPr>
              <a:t>شكرا</a:t>
            </a:r>
            <a:endParaRPr lang="en-US" sz="4800">
              <a:solidFill>
                <a:schemeClr val="bg1"/>
              </a:solidFill>
            </a:endParaRPr>
          </a:p>
          <a:p>
            <a:r>
              <a:rPr lang="ja-JP" altLang="en-US" sz="4800">
                <a:solidFill>
                  <a:schemeClr val="bg1"/>
                </a:solidFill>
              </a:rPr>
              <a:t>谢谢</a:t>
            </a:r>
            <a:endParaRPr lang="en-US" altLang="ja-JP" sz="4800">
              <a:solidFill>
                <a:schemeClr val="bg1"/>
              </a:solidFill>
            </a:endParaRPr>
          </a:p>
          <a:p>
            <a:endParaRPr lang="en-US" sz="4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A3CCE-1609-0D1B-B2AE-63980F0CF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06" y="1166018"/>
            <a:ext cx="10972800" cy="4525963"/>
          </a:xfrm>
        </p:spPr>
        <p:txBody>
          <a:bodyPr>
            <a:normAutofit/>
          </a:bodyPr>
          <a:lstStyle/>
          <a:p>
            <a:r>
              <a:rPr lang="en-US" dirty="0"/>
              <a:t>WIS2 recap</a:t>
            </a:r>
          </a:p>
          <a:p>
            <a:r>
              <a:rPr lang="en-US" dirty="0"/>
              <a:t>Accessing data from WIS2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05CD13-5EAC-5596-D3CD-33577480DE9C}"/>
              </a:ext>
            </a:extLst>
          </p:cNvPr>
          <p:cNvSpPr/>
          <p:nvPr/>
        </p:nvSpPr>
        <p:spPr>
          <a:xfrm>
            <a:off x="-53788" y="0"/>
            <a:ext cx="12245788" cy="734218"/>
          </a:xfrm>
          <a:prstGeom prst="rect">
            <a:avLst/>
          </a:prstGeom>
          <a:solidFill>
            <a:srgbClr val="034D9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Table of Contents</a:t>
            </a:r>
            <a:endParaRPr lang="en-CH" sz="3200" b="1" dirty="0"/>
          </a:p>
        </p:txBody>
      </p:sp>
    </p:spTree>
    <p:extLst>
      <p:ext uri="{BB962C8B-B14F-4D97-AF65-F5344CB8AC3E}">
        <p14:creationId xmlns:p14="http://schemas.microsoft.com/office/powerpoint/2010/main" val="4277984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9B7162-03D7-2F47-1A29-3972025F3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529" y="1056190"/>
            <a:ext cx="5316638" cy="45259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WIS2 in a box is a reference implementation of a WIS2 Node</a:t>
            </a:r>
          </a:p>
          <a:p>
            <a:pPr lvl="1"/>
            <a:r>
              <a:rPr lang="en-US" b="1" dirty="0"/>
              <a:t>MQTT</a:t>
            </a:r>
          </a:p>
          <a:p>
            <a:pPr lvl="1"/>
            <a:r>
              <a:rPr lang="en-US" b="1" dirty="0"/>
              <a:t>HTTP</a:t>
            </a:r>
          </a:p>
          <a:p>
            <a:r>
              <a:rPr lang="en-US" b="1" dirty="0"/>
              <a:t>Software</a:t>
            </a:r>
            <a:r>
              <a:rPr lang="en-US" dirty="0"/>
              <a:t> (not hardware)</a:t>
            </a:r>
          </a:p>
          <a:p>
            <a:r>
              <a:rPr lang="en-US" b="1" dirty="0"/>
              <a:t>Publishing facility/capability</a:t>
            </a:r>
            <a:r>
              <a:rPr lang="en-US" dirty="0"/>
              <a:t> compliant to WIS 2.0 Architecture</a:t>
            </a:r>
          </a:p>
          <a:p>
            <a:pPr lvl="1"/>
            <a:r>
              <a:rPr lang="en-US" dirty="0"/>
              <a:t>Provides basic data transformation</a:t>
            </a:r>
          </a:p>
          <a:p>
            <a:pPr lvl="1"/>
            <a:r>
              <a:rPr lang="en-US" dirty="0"/>
              <a:t>Can </a:t>
            </a:r>
            <a:r>
              <a:rPr lang="en-US" b="1" dirty="0"/>
              <a:t>integrate</a:t>
            </a:r>
            <a:r>
              <a:rPr lang="en-US" dirty="0"/>
              <a:t> with existing data management systems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747A57-1C26-09B4-D9A5-AB8C40AB1D85}"/>
              </a:ext>
            </a:extLst>
          </p:cNvPr>
          <p:cNvSpPr/>
          <p:nvPr/>
        </p:nvSpPr>
        <p:spPr>
          <a:xfrm>
            <a:off x="-53788" y="1298"/>
            <a:ext cx="12245788" cy="734218"/>
          </a:xfrm>
          <a:prstGeom prst="rect">
            <a:avLst/>
          </a:prstGeom>
          <a:solidFill>
            <a:srgbClr val="034D9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3200" b="1" dirty="0"/>
              <a:t>WIS2 in </a:t>
            </a:r>
            <a:r>
              <a:rPr lang="en-CH" sz="3200" b="1"/>
              <a:t>a box</a:t>
            </a:r>
            <a:r>
              <a:rPr lang="en-US" sz="3200" b="1" dirty="0"/>
              <a:t>: What is it?</a:t>
            </a:r>
            <a:endParaRPr lang="en-CH" sz="3200" b="1" dirty="0"/>
          </a:p>
        </p:txBody>
      </p:sp>
      <p:sp>
        <p:nvSpPr>
          <p:cNvPr id="55" name="Slide Number Placeholder 5">
            <a:extLst>
              <a:ext uri="{FF2B5EF4-FFF2-40B4-BE49-F238E27FC236}">
                <a16:creationId xmlns:a16="http://schemas.microsoft.com/office/drawing/2014/main" id="{F2B4DC9F-E76F-415E-37C3-7A813A12C14C}"/>
              </a:ext>
            </a:extLst>
          </p:cNvPr>
          <p:cNvSpPr txBox="1">
            <a:spLocks/>
          </p:cNvSpPr>
          <p:nvPr/>
        </p:nvSpPr>
        <p:spPr>
          <a:xfrm>
            <a:off x="8800886" y="6047342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914400">
              <a:defRPr/>
            </a:pPr>
            <a:fld id="{02FCD5AC-5239-4317-A018-1F813C8A6B43}" type="slidenum">
              <a:rPr lang="en-GB" sz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algn="r" defTabSz="914400">
                <a:defRPr/>
              </a:pPr>
              <a:t>3</a:t>
            </a:fld>
            <a:endParaRPr lang="en-GB" sz="120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CC41E171-FEA0-2266-D652-672CF0560E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21" t="12980" r="10246" b="15237"/>
          <a:stretch/>
        </p:blipFill>
        <p:spPr>
          <a:xfrm>
            <a:off x="6826749" y="3983481"/>
            <a:ext cx="380755" cy="308679"/>
          </a:xfrm>
          <a:prstGeom prst="rect">
            <a:avLst/>
          </a:prstGeom>
        </p:spPr>
      </p:pic>
      <p:sp>
        <p:nvSpPr>
          <p:cNvPr id="57" name="Rectangle: Rounded Corners 23">
            <a:extLst>
              <a:ext uri="{FF2B5EF4-FFF2-40B4-BE49-F238E27FC236}">
                <a16:creationId xmlns:a16="http://schemas.microsoft.com/office/drawing/2014/main" id="{DD299922-C3D4-CF35-FF39-7BCF666655F4}"/>
              </a:ext>
            </a:extLst>
          </p:cNvPr>
          <p:cNvSpPr/>
          <p:nvPr/>
        </p:nvSpPr>
        <p:spPr>
          <a:xfrm>
            <a:off x="6194167" y="4365982"/>
            <a:ext cx="2600325" cy="1628775"/>
          </a:xfrm>
          <a:prstGeom prst="roundRect">
            <a:avLst/>
          </a:prstGeom>
          <a:solidFill>
            <a:srgbClr val="DBEEF4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1431DFE-6A0C-3BB0-4995-C7F880135C2F}"/>
              </a:ext>
            </a:extLst>
          </p:cNvPr>
          <p:cNvSpPr txBox="1"/>
          <p:nvPr/>
        </p:nvSpPr>
        <p:spPr>
          <a:xfrm>
            <a:off x="4690492" y="4998363"/>
            <a:ext cx="124906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GB" b="1" dirty="0"/>
              <a:t>WIS2 Node</a:t>
            </a: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6077748F-E98C-AF91-95E5-3CD0F4080AC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39" t="1394" r="6132" b="689"/>
          <a:stretch/>
        </p:blipFill>
        <p:spPr>
          <a:xfrm>
            <a:off x="5861981" y="4844612"/>
            <a:ext cx="664369" cy="671513"/>
          </a:xfrm>
          <a:prstGeom prst="ellipse">
            <a:avLst/>
          </a:prstGeom>
        </p:spPr>
      </p:pic>
      <p:sp>
        <p:nvSpPr>
          <p:cNvPr id="60" name="Rectangle: Rounded Corners 32">
            <a:extLst>
              <a:ext uri="{FF2B5EF4-FFF2-40B4-BE49-F238E27FC236}">
                <a16:creationId xmlns:a16="http://schemas.microsoft.com/office/drawing/2014/main" id="{369189E3-4A17-CE7E-E264-96D65B020BB2}"/>
              </a:ext>
            </a:extLst>
          </p:cNvPr>
          <p:cNvSpPr/>
          <p:nvPr/>
        </p:nvSpPr>
        <p:spPr>
          <a:xfrm>
            <a:off x="6571009" y="4585970"/>
            <a:ext cx="836443" cy="460133"/>
          </a:xfrm>
          <a:prstGeom prst="roundRect">
            <a:avLst/>
          </a:prstGeom>
          <a:solidFill>
            <a:srgbClr val="95B3D7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Message Broker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4A50CE76-E8D7-2D60-20AE-72FFD5D062F8}"/>
              </a:ext>
            </a:extLst>
          </p:cNvPr>
          <p:cNvGrpSpPr/>
          <p:nvPr/>
        </p:nvGrpSpPr>
        <p:grpSpPr>
          <a:xfrm>
            <a:off x="7660683" y="4462750"/>
            <a:ext cx="1129668" cy="1071226"/>
            <a:chOff x="4524942" y="1975187"/>
            <a:chExt cx="1129668" cy="1071226"/>
          </a:xfrm>
        </p:grpSpPr>
        <p:sp>
          <p:nvSpPr>
            <p:cNvPr id="62" name="Flowchart: Magnetic Disk 34">
              <a:extLst>
                <a:ext uri="{FF2B5EF4-FFF2-40B4-BE49-F238E27FC236}">
                  <a16:creationId xmlns:a16="http://schemas.microsoft.com/office/drawing/2014/main" id="{9E9F16DA-8CE1-C3F7-94F9-BA8DF6858AD7}"/>
                </a:ext>
              </a:extLst>
            </p:cNvPr>
            <p:cNvSpPr/>
            <p:nvPr/>
          </p:nvSpPr>
          <p:spPr>
            <a:xfrm>
              <a:off x="4616955" y="2420820"/>
              <a:ext cx="945645" cy="625593"/>
            </a:xfrm>
            <a:prstGeom prst="flowChartMagneticDisk">
              <a:avLst/>
            </a:prstGeom>
            <a:solidFill>
              <a:srgbClr val="00B0F0"/>
            </a:solidFill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63" name="Flowchart: Magnetic Disk 35">
              <a:extLst>
                <a:ext uri="{FF2B5EF4-FFF2-40B4-BE49-F238E27FC236}">
                  <a16:creationId xmlns:a16="http://schemas.microsoft.com/office/drawing/2014/main" id="{5B5912B1-8097-56D2-46A3-8BA606E28D48}"/>
                </a:ext>
              </a:extLst>
            </p:cNvPr>
            <p:cNvSpPr/>
            <p:nvPr/>
          </p:nvSpPr>
          <p:spPr>
            <a:xfrm>
              <a:off x="4616954" y="1975187"/>
              <a:ext cx="945645" cy="625593"/>
            </a:xfrm>
            <a:prstGeom prst="flowChartMagneticDisk">
              <a:avLst/>
            </a:prstGeom>
            <a:solidFill>
              <a:srgbClr val="558ED5"/>
            </a:solidFill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</a:rPr>
                <a:t>Core Data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F368B51-B69C-83BF-5250-7BBB1C1F2BD0}"/>
                </a:ext>
              </a:extLst>
            </p:cNvPr>
            <p:cNvSpPr txBox="1"/>
            <p:nvPr/>
          </p:nvSpPr>
          <p:spPr>
            <a:xfrm>
              <a:off x="4524942" y="2682845"/>
              <a:ext cx="11296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Recommended</a:t>
              </a:r>
            </a:p>
          </p:txBody>
        </p:sp>
      </p:grpSp>
      <p:sp>
        <p:nvSpPr>
          <p:cNvPr id="65" name="Rectangle: Rounded Corners 37">
            <a:extLst>
              <a:ext uri="{FF2B5EF4-FFF2-40B4-BE49-F238E27FC236}">
                <a16:creationId xmlns:a16="http://schemas.microsoft.com/office/drawing/2014/main" id="{C6AE18A7-1B7C-13F3-F140-AE607A9A7FD4}"/>
              </a:ext>
            </a:extLst>
          </p:cNvPr>
          <p:cNvSpPr/>
          <p:nvPr/>
        </p:nvSpPr>
        <p:spPr>
          <a:xfrm>
            <a:off x="5822066" y="1078987"/>
            <a:ext cx="3429233" cy="2651540"/>
          </a:xfrm>
          <a:prstGeom prst="roundRect">
            <a:avLst>
              <a:gd name="adj" fmla="val 9697"/>
            </a:avLst>
          </a:prstGeom>
          <a:solidFill>
            <a:srgbClr val="DBEEF4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6" name="Picture 65" descr="A picture containing text, balloon, transport, aircraft&#10;&#10;Description automatically generated">
            <a:extLst>
              <a:ext uri="{FF2B5EF4-FFF2-40B4-BE49-F238E27FC236}">
                <a16:creationId xmlns:a16="http://schemas.microsoft.com/office/drawing/2014/main" id="{874D4020-C6BC-C254-71AF-758F937DB88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10721" y="1837156"/>
            <a:ext cx="1222689" cy="1135201"/>
          </a:xfrm>
          <a:prstGeom prst="rect">
            <a:avLst/>
          </a:prstGeom>
          <a:effectLst/>
        </p:spPr>
      </p:pic>
      <p:grpSp>
        <p:nvGrpSpPr>
          <p:cNvPr id="67" name="Group 66">
            <a:extLst>
              <a:ext uri="{FF2B5EF4-FFF2-40B4-BE49-F238E27FC236}">
                <a16:creationId xmlns:a16="http://schemas.microsoft.com/office/drawing/2014/main" id="{DE8F6FC5-97A5-ED9F-478B-308553E07F8D}"/>
              </a:ext>
            </a:extLst>
          </p:cNvPr>
          <p:cNvGrpSpPr/>
          <p:nvPr/>
        </p:nvGrpSpPr>
        <p:grpSpPr>
          <a:xfrm>
            <a:off x="6457212" y="1682827"/>
            <a:ext cx="1203471" cy="1201087"/>
            <a:chOff x="6266926" y="1991835"/>
            <a:chExt cx="1203471" cy="1201087"/>
          </a:xfrm>
        </p:grpSpPr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07511113-2417-3184-672B-8548801C54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4327" t="2429" r="3850" b="3820"/>
            <a:stretch/>
          </p:blipFill>
          <p:spPr>
            <a:xfrm>
              <a:off x="6382771" y="2264234"/>
              <a:ext cx="935832" cy="928688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187412EB-42D2-3703-D6FF-06064A1404F7}"/>
                </a:ext>
              </a:extLst>
            </p:cNvPr>
            <p:cNvSpPr txBox="1"/>
            <p:nvPr/>
          </p:nvSpPr>
          <p:spPr>
            <a:xfrm>
              <a:off x="6266926" y="1991835"/>
              <a:ext cx="1203471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400" b="1" dirty="0"/>
                <a:t>Global Broker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B8846C9-24F5-FA83-9D57-0DFC5BA9EE33}"/>
              </a:ext>
            </a:extLst>
          </p:cNvPr>
          <p:cNvGrpSpPr/>
          <p:nvPr/>
        </p:nvGrpSpPr>
        <p:grpSpPr>
          <a:xfrm>
            <a:off x="10749897" y="2581640"/>
            <a:ext cx="1152880" cy="1472091"/>
            <a:chOff x="10559611" y="2648050"/>
            <a:chExt cx="1152880" cy="1472091"/>
          </a:xfrm>
        </p:grpSpPr>
        <p:pic>
          <p:nvPicPr>
            <p:cNvPr id="71" name="Picture 70">
              <a:extLst>
                <a:ext uri="{FF2B5EF4-FFF2-40B4-BE49-F238E27FC236}">
                  <a16:creationId xmlns:a16="http://schemas.microsoft.com/office/drawing/2014/main" id="{115F4EE9-F496-A312-BCFC-0B09111F03E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0782472" y="2648050"/>
              <a:ext cx="697860" cy="898090"/>
            </a:xfrm>
            <a:prstGeom prst="rect">
              <a:avLst/>
            </a:prstGeom>
          </p:spPr>
        </p:pic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9D5AB99-FE0A-EF34-CCF7-C027F6229F15}"/>
                </a:ext>
              </a:extLst>
            </p:cNvPr>
            <p:cNvSpPr txBox="1"/>
            <p:nvPr/>
          </p:nvSpPr>
          <p:spPr>
            <a:xfrm>
              <a:off x="10559611" y="3473810"/>
              <a:ext cx="1152880" cy="64633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b="1" dirty="0"/>
                <a:t>Data </a:t>
              </a:r>
            </a:p>
            <a:p>
              <a:pPr algn="ctr"/>
              <a:r>
                <a:rPr lang="en-GB" b="1" dirty="0"/>
                <a:t>Consumer</a:t>
              </a:r>
            </a:p>
          </p:txBody>
        </p:sp>
      </p:grpSp>
      <p:sp>
        <p:nvSpPr>
          <p:cNvPr id="73" name="Isosceles Triangle 52">
            <a:extLst>
              <a:ext uri="{FF2B5EF4-FFF2-40B4-BE49-F238E27FC236}">
                <a16:creationId xmlns:a16="http://schemas.microsoft.com/office/drawing/2014/main" id="{4FF3E279-0448-C723-E8B6-1CCF55EC935E}"/>
              </a:ext>
            </a:extLst>
          </p:cNvPr>
          <p:cNvSpPr/>
          <p:nvPr/>
        </p:nvSpPr>
        <p:spPr>
          <a:xfrm rot="21104695">
            <a:off x="10294881" y="1832188"/>
            <a:ext cx="658121" cy="108092"/>
          </a:xfrm>
          <a:prstGeom prst="triangle">
            <a:avLst>
              <a:gd name="adj" fmla="val 1938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Isosceles Triangle 53">
            <a:extLst>
              <a:ext uri="{FF2B5EF4-FFF2-40B4-BE49-F238E27FC236}">
                <a16:creationId xmlns:a16="http://schemas.microsoft.com/office/drawing/2014/main" id="{4656EBD9-AF1D-305F-81EF-60D900CA6D71}"/>
              </a:ext>
            </a:extLst>
          </p:cNvPr>
          <p:cNvSpPr/>
          <p:nvPr/>
        </p:nvSpPr>
        <p:spPr>
          <a:xfrm rot="21104695" flipH="1" flipV="1">
            <a:off x="10352194" y="1115260"/>
            <a:ext cx="830605" cy="108092"/>
          </a:xfrm>
          <a:prstGeom prst="triangle">
            <a:avLst>
              <a:gd name="adj" fmla="val 1938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310CDB6F-9A9F-B439-10BF-9B9DEBFF58EF}"/>
              </a:ext>
            </a:extLst>
          </p:cNvPr>
          <p:cNvGrpSpPr/>
          <p:nvPr/>
        </p:nvGrpSpPr>
        <p:grpSpPr>
          <a:xfrm>
            <a:off x="7649829" y="2442746"/>
            <a:ext cx="3337943" cy="878449"/>
            <a:chOff x="7396043" y="2751754"/>
            <a:chExt cx="3337943" cy="878449"/>
          </a:xfrm>
        </p:grpSpPr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2FCFCA53-07F7-A39F-3E1A-6A36DE7CB60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396043" y="2751754"/>
              <a:ext cx="3337943" cy="443139"/>
            </a:xfrm>
            <a:prstGeom prst="straightConnector1">
              <a:avLst/>
            </a:prstGeom>
            <a:ln>
              <a:solidFill>
                <a:srgbClr val="0070C0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77" name="Picture 76">
              <a:extLst>
                <a:ext uri="{FF2B5EF4-FFF2-40B4-BE49-F238E27FC236}">
                  <a16:creationId xmlns:a16="http://schemas.microsoft.com/office/drawing/2014/main" id="{6CB713CE-3C8F-B020-AF07-0642CD2872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9021" t="12980" r="10246" b="15237"/>
            <a:stretch/>
          </p:blipFill>
          <p:spPr>
            <a:xfrm rot="396140">
              <a:off x="9037542" y="3049596"/>
              <a:ext cx="601900" cy="487961"/>
            </a:xfrm>
            <a:prstGeom prst="rect">
              <a:avLst/>
            </a:prstGeom>
          </p:spPr>
        </p:pic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A1594B9-D205-7572-16BD-FEB4C55A8035}"/>
                </a:ext>
              </a:extLst>
            </p:cNvPr>
            <p:cNvSpPr txBox="1"/>
            <p:nvPr/>
          </p:nvSpPr>
          <p:spPr>
            <a:xfrm rot="474273">
              <a:off x="9595297" y="3168538"/>
              <a:ext cx="935384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70C0"/>
                  </a:solidFill>
                </a:rPr>
                <a:t>notification </a:t>
              </a:r>
            </a:p>
            <a:p>
              <a:pPr algn="ctr"/>
              <a:r>
                <a:rPr lang="en-GB" sz="1200" dirty="0">
                  <a:solidFill>
                    <a:srgbClr val="0070C0"/>
                  </a:solidFill>
                </a:rPr>
                <a:t>of new data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A55DC2A-1832-78F9-91CA-7A1BD236E345}"/>
              </a:ext>
            </a:extLst>
          </p:cNvPr>
          <p:cNvGrpSpPr/>
          <p:nvPr/>
        </p:nvGrpSpPr>
        <p:grpSpPr>
          <a:xfrm>
            <a:off x="6765195" y="2983344"/>
            <a:ext cx="461665" cy="1511158"/>
            <a:chOff x="6574909" y="3292352"/>
            <a:chExt cx="461665" cy="1511158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CBF0C4F2-7824-9689-2A2B-8C1F867A612B}"/>
                </a:ext>
              </a:extLst>
            </p:cNvPr>
            <p:cNvGrpSpPr/>
            <p:nvPr/>
          </p:nvGrpSpPr>
          <p:grpSpPr>
            <a:xfrm>
              <a:off x="6625850" y="4214259"/>
              <a:ext cx="380754" cy="420324"/>
              <a:chOff x="6625850" y="4214259"/>
              <a:chExt cx="380754" cy="420324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39BA6A3B-D488-BFAC-A948-8CD6E3307371}"/>
                  </a:ext>
                </a:extLst>
              </p:cNvPr>
              <p:cNvSpPr/>
              <p:nvPr/>
            </p:nvSpPr>
            <p:spPr>
              <a:xfrm>
                <a:off x="6625850" y="4214259"/>
                <a:ext cx="380754" cy="4203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85" name="Picture 84">
                <a:extLst>
                  <a:ext uri="{FF2B5EF4-FFF2-40B4-BE49-F238E27FC236}">
                    <a16:creationId xmlns:a16="http://schemas.microsoft.com/office/drawing/2014/main" id="{3A942BA2-03CE-5944-7FDC-C3DA70FF686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9021" t="12980" r="10246" b="15237"/>
              <a:stretch/>
            </p:blipFill>
            <p:spPr>
              <a:xfrm rot="16200000">
                <a:off x="6636463" y="4277127"/>
                <a:ext cx="380755" cy="308679"/>
              </a:xfrm>
              <a:prstGeom prst="rect">
                <a:avLst/>
              </a:prstGeom>
            </p:spPr>
          </p:pic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BB6260B3-D433-4E13-EC07-0F6D670E0762}"/>
                </a:ext>
              </a:extLst>
            </p:cNvPr>
            <p:cNvGrpSpPr/>
            <p:nvPr/>
          </p:nvGrpSpPr>
          <p:grpSpPr>
            <a:xfrm>
              <a:off x="6574909" y="3292352"/>
              <a:ext cx="461665" cy="1511158"/>
              <a:chOff x="6574909" y="3292352"/>
              <a:chExt cx="461665" cy="1511158"/>
            </a:xfrm>
          </p:grpSpPr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A9A0A876-2AEE-529F-15B9-C545E4F8F2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5961" y="3292352"/>
                <a:ext cx="0" cy="1511158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headEnd type="triangl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0B60D4DB-53AF-52CB-9839-1113A6179BE5}"/>
                  </a:ext>
                </a:extLst>
              </p:cNvPr>
              <p:cNvSpPr txBox="1"/>
              <p:nvPr/>
            </p:nvSpPr>
            <p:spPr>
              <a:xfrm rot="16200000">
                <a:off x="6338050" y="3593258"/>
                <a:ext cx="935384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0070C0"/>
                    </a:solidFill>
                  </a:rPr>
                  <a:t>notification </a:t>
                </a:r>
              </a:p>
              <a:p>
                <a:pPr algn="ctr"/>
                <a:r>
                  <a:rPr lang="en-GB" sz="1200" dirty="0">
                    <a:solidFill>
                      <a:srgbClr val="0070C0"/>
                    </a:solidFill>
                  </a:rPr>
                  <a:t>of new data</a:t>
                </a:r>
              </a:p>
            </p:txBody>
          </p:sp>
        </p:grp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191BF29-9571-6415-1098-5FAA15097766}"/>
              </a:ext>
            </a:extLst>
          </p:cNvPr>
          <p:cNvGrpSpPr/>
          <p:nvPr/>
        </p:nvGrpSpPr>
        <p:grpSpPr>
          <a:xfrm>
            <a:off x="8859318" y="3591690"/>
            <a:ext cx="1908178" cy="1020178"/>
            <a:chOff x="8669032" y="3900698"/>
            <a:chExt cx="1908178" cy="1020178"/>
          </a:xfrm>
        </p:grpSpPr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7A4BADFA-2F12-FB8E-0EE3-5262687EE24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69032" y="3900698"/>
              <a:ext cx="1908178" cy="902812"/>
            </a:xfrm>
            <a:prstGeom prst="straightConnector1">
              <a:avLst/>
            </a:prstGeom>
            <a:ln>
              <a:solidFill>
                <a:srgbClr val="0070C0"/>
              </a:solidFill>
              <a:prstDash val="sysDash"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88" name="Picture 87" descr="Shape&#10;&#10;Description automatically generated">
              <a:extLst>
                <a:ext uri="{FF2B5EF4-FFF2-40B4-BE49-F238E27FC236}">
                  <a16:creationId xmlns:a16="http://schemas.microsoft.com/office/drawing/2014/main" id="{F480F3F8-DB7B-CE99-80ED-0373D2C1AD7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rot="723029">
              <a:off x="8714823" y="4381387"/>
              <a:ext cx="539489" cy="539489"/>
            </a:xfrm>
            <a:prstGeom prst="rect">
              <a:avLst/>
            </a:prstGeom>
          </p:spPr>
        </p:pic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CAA343F9-950B-3A53-5821-D94B9C2533A7}"/>
                </a:ext>
              </a:extLst>
            </p:cNvPr>
            <p:cNvGrpSpPr/>
            <p:nvPr/>
          </p:nvGrpSpPr>
          <p:grpSpPr>
            <a:xfrm rot="19579463">
              <a:off x="9339790" y="4251177"/>
              <a:ext cx="1126540" cy="380843"/>
              <a:chOff x="9069807" y="3631576"/>
              <a:chExt cx="1126540" cy="380843"/>
            </a:xfrm>
          </p:grpSpPr>
          <p:pic>
            <p:nvPicPr>
              <p:cNvPr id="90" name="Picture 89">
                <a:extLst>
                  <a:ext uri="{FF2B5EF4-FFF2-40B4-BE49-F238E27FC236}">
                    <a16:creationId xmlns:a16="http://schemas.microsoft.com/office/drawing/2014/main" id="{644A876B-4AAF-CD00-161B-A833A1C3CD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 rot="690815">
                <a:off x="9069807" y="3631576"/>
                <a:ext cx="448412" cy="380843"/>
              </a:xfrm>
              <a:prstGeom prst="rect">
                <a:avLst/>
              </a:prstGeom>
            </p:spPr>
          </p:pic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654FD37B-A28D-3458-AA58-82C2EDB69D14}"/>
                  </a:ext>
                </a:extLst>
              </p:cNvPr>
              <p:cNvSpPr txBox="1"/>
              <p:nvPr/>
            </p:nvSpPr>
            <p:spPr>
              <a:xfrm rot="407274">
                <a:off x="9388690" y="3703773"/>
                <a:ext cx="807657" cy="27699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0070C0"/>
                    </a:solidFill>
                  </a:rPr>
                  <a:t>download</a:t>
                </a:r>
              </a:p>
            </p:txBody>
          </p:sp>
        </p:grp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A44DDAA3-A0AB-1C32-983F-93812FF31C0B}"/>
              </a:ext>
            </a:extLst>
          </p:cNvPr>
          <p:cNvGrpSpPr/>
          <p:nvPr/>
        </p:nvGrpSpPr>
        <p:grpSpPr>
          <a:xfrm>
            <a:off x="6275372" y="2976066"/>
            <a:ext cx="502716" cy="1511158"/>
            <a:chOff x="6296228" y="3313651"/>
            <a:chExt cx="502716" cy="1511158"/>
          </a:xfrm>
        </p:grpSpPr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167E40CD-FE80-729D-EE51-AD4B86558FC9}"/>
                </a:ext>
              </a:extLst>
            </p:cNvPr>
            <p:cNvCxnSpPr>
              <a:cxnSpLocks/>
            </p:cNvCxnSpPr>
            <p:nvPr/>
          </p:nvCxnSpPr>
          <p:spPr>
            <a:xfrm>
              <a:off x="6798944" y="3313651"/>
              <a:ext cx="0" cy="1511158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8B010750-642E-9C3D-70A0-9FDEE4215577}"/>
                </a:ext>
              </a:extLst>
            </p:cNvPr>
            <p:cNvSpPr txBox="1"/>
            <p:nvPr/>
          </p:nvSpPr>
          <p:spPr>
            <a:xfrm rot="16200000">
              <a:off x="6189148" y="3780148"/>
              <a:ext cx="777008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70C0"/>
                  </a:solidFill>
                </a:rPr>
                <a:t>subscribe</a:t>
              </a:r>
            </a:p>
          </p:txBody>
        </p:sp>
        <p:pic>
          <p:nvPicPr>
            <p:cNvPr id="95" name="Picture 94">
              <a:extLst>
                <a:ext uri="{FF2B5EF4-FFF2-40B4-BE49-F238E27FC236}">
                  <a16:creationId xmlns:a16="http://schemas.microsoft.com/office/drawing/2014/main" id="{1D043C0B-78B5-42E4-78A9-62C79A9AA75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rot="15964882">
              <a:off x="6299660" y="4223195"/>
              <a:ext cx="432452" cy="439316"/>
            </a:xfrm>
            <a:prstGeom prst="rect">
              <a:avLst/>
            </a:prstGeom>
          </p:spPr>
        </p:pic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645FEF1F-EFF7-4D3D-186B-CAF3E38E0C3F}"/>
              </a:ext>
            </a:extLst>
          </p:cNvPr>
          <p:cNvGrpSpPr/>
          <p:nvPr/>
        </p:nvGrpSpPr>
        <p:grpSpPr>
          <a:xfrm>
            <a:off x="7623196" y="2059738"/>
            <a:ext cx="3337943" cy="675319"/>
            <a:chOff x="7367468" y="2271924"/>
            <a:chExt cx="3337943" cy="675319"/>
          </a:xfrm>
        </p:grpSpPr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A0B2B6B6-DB88-0C21-96B1-26576615141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367468" y="2504104"/>
              <a:ext cx="3337943" cy="443139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38BEE94-F0D9-5D68-87CC-260494C723F1}"/>
                </a:ext>
              </a:extLst>
            </p:cNvPr>
            <p:cNvSpPr txBox="1"/>
            <p:nvPr/>
          </p:nvSpPr>
          <p:spPr>
            <a:xfrm rot="474273">
              <a:off x="9566384" y="2554316"/>
              <a:ext cx="777008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70C0"/>
                  </a:solidFill>
                </a:rPr>
                <a:t>subscribe</a:t>
              </a:r>
            </a:p>
          </p:txBody>
        </p:sp>
        <p:pic>
          <p:nvPicPr>
            <p:cNvPr id="99" name="Picture 98">
              <a:extLst>
                <a:ext uri="{FF2B5EF4-FFF2-40B4-BE49-F238E27FC236}">
                  <a16:creationId xmlns:a16="http://schemas.microsoft.com/office/drawing/2014/main" id="{A85C22CC-C644-915B-0514-8DDEAE7B3F1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rot="327124">
              <a:off x="9073487" y="2271924"/>
              <a:ext cx="442176" cy="449195"/>
            </a:xfrm>
            <a:prstGeom prst="rect">
              <a:avLst/>
            </a:prstGeom>
          </p:spPr>
        </p:pic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BAEAD8C0-4DF3-39B2-DB06-81A6724A819B}"/>
              </a:ext>
            </a:extLst>
          </p:cNvPr>
          <p:cNvGrpSpPr/>
          <p:nvPr/>
        </p:nvGrpSpPr>
        <p:grpSpPr>
          <a:xfrm>
            <a:off x="7099819" y="5180369"/>
            <a:ext cx="541370" cy="788973"/>
            <a:chOff x="6909533" y="5489377"/>
            <a:chExt cx="541370" cy="788973"/>
          </a:xfrm>
        </p:grpSpPr>
        <p:pic>
          <p:nvPicPr>
            <p:cNvPr id="101" name="Picture 100">
              <a:extLst>
                <a:ext uri="{FF2B5EF4-FFF2-40B4-BE49-F238E27FC236}">
                  <a16:creationId xmlns:a16="http://schemas.microsoft.com/office/drawing/2014/main" id="{6983ABB3-C964-C129-CF80-7E5D4E205C3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6909533" y="5489377"/>
              <a:ext cx="541370" cy="788973"/>
            </a:xfrm>
            <a:prstGeom prst="rect">
              <a:avLst/>
            </a:prstGeom>
          </p:spPr>
        </p:pic>
        <p:sp>
          <p:nvSpPr>
            <p:cNvPr id="102" name="Isosceles Triangle 20">
              <a:extLst>
                <a:ext uri="{FF2B5EF4-FFF2-40B4-BE49-F238E27FC236}">
                  <a16:creationId xmlns:a16="http://schemas.microsoft.com/office/drawing/2014/main" id="{D49E4837-3C42-74BC-E8AF-59C6F3EFB83A}"/>
                </a:ext>
              </a:extLst>
            </p:cNvPr>
            <p:cNvSpPr/>
            <p:nvPr/>
          </p:nvSpPr>
          <p:spPr>
            <a:xfrm rot="16200000">
              <a:off x="7247130" y="5491380"/>
              <a:ext cx="199219" cy="201769"/>
            </a:xfrm>
            <a:prstGeom prst="triangle">
              <a:avLst>
                <a:gd name="adj" fmla="val 100000"/>
              </a:avLst>
            </a:prstGeom>
            <a:solidFill>
              <a:srgbClr val="DBEEF4"/>
            </a:solidFill>
            <a:ln w="12700" cap="rnd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1F3BBF75-ECC0-77B9-50EE-323E676B4A70}"/>
              </a:ext>
            </a:extLst>
          </p:cNvPr>
          <p:cNvSpPr/>
          <p:nvPr/>
        </p:nvSpPr>
        <p:spPr>
          <a:xfrm>
            <a:off x="5739175" y="4170988"/>
            <a:ext cx="3569700" cy="2077260"/>
          </a:xfrm>
          <a:prstGeom prst="roundRect">
            <a:avLst/>
          </a:prstGeom>
          <a:solidFill>
            <a:srgbClr val="FF0000">
              <a:alpha val="13103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>
            <a:extLst>
              <a:ext uri="{FF2B5EF4-FFF2-40B4-BE49-F238E27FC236}">
                <a16:creationId xmlns:a16="http://schemas.microsoft.com/office/drawing/2014/main" id="{6BE59324-5081-4C60-BD14-340C5536084D}"/>
              </a:ext>
            </a:extLst>
          </p:cNvPr>
          <p:cNvSpPr/>
          <p:nvPr/>
        </p:nvSpPr>
        <p:spPr>
          <a:xfrm>
            <a:off x="104320" y="5258282"/>
            <a:ext cx="3958542" cy="14468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A8766C-D74A-453B-A7F3-2216B3A15E54}"/>
              </a:ext>
            </a:extLst>
          </p:cNvPr>
          <p:cNvSpPr/>
          <p:nvPr/>
        </p:nvSpPr>
        <p:spPr>
          <a:xfrm flipH="1" flipV="1">
            <a:off x="405114" y="6609076"/>
            <a:ext cx="68877" cy="579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AA7464C-96A3-4C47-860D-F8FDB0C56522}"/>
              </a:ext>
            </a:extLst>
          </p:cNvPr>
          <p:cNvCxnSpPr>
            <a:cxnSpLocks/>
          </p:cNvCxnSpPr>
          <p:nvPr/>
        </p:nvCxnSpPr>
        <p:spPr>
          <a:xfrm>
            <a:off x="4029075" y="988683"/>
            <a:ext cx="0" cy="5497842"/>
          </a:xfrm>
          <a:prstGeom prst="line">
            <a:avLst/>
          </a:prstGeom>
          <a:ln w="6350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Content Placeholder 2">
            <a:extLst>
              <a:ext uri="{FF2B5EF4-FFF2-40B4-BE49-F238E27FC236}">
                <a16:creationId xmlns:a16="http://schemas.microsoft.com/office/drawing/2014/main" id="{CC425379-6F61-4D48-8479-9F9931778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896" y="978947"/>
            <a:ext cx="3669241" cy="5131064"/>
          </a:xfrm>
        </p:spPr>
        <p:txBody>
          <a:bodyPr>
            <a:noAutofit/>
          </a:bodyPr>
          <a:lstStyle/>
          <a:p>
            <a:r>
              <a:rPr lang="en-GB" sz="1800" dirty="0"/>
              <a:t>Global Discovery Catalogue provides a cataloguing and discovery capability of WMO dataset collections</a:t>
            </a:r>
          </a:p>
          <a:p>
            <a:r>
              <a:rPr lang="en-GB" sz="1800" dirty="0"/>
              <a:t>Web-based API facilitating search/browse data published via WIS (</a:t>
            </a:r>
            <a:r>
              <a:rPr lang="en-GB" sz="1800" b="1" dirty="0"/>
              <a:t>OGC API - Records</a:t>
            </a:r>
            <a:r>
              <a:rPr lang="en-GB" sz="1800" dirty="0"/>
              <a:t>)</a:t>
            </a:r>
          </a:p>
          <a:p>
            <a:r>
              <a:rPr lang="en-GB" sz="1800" dirty="0"/>
              <a:t>Harvests WIS2 discovery metadata from WIS2 Nodes (</a:t>
            </a:r>
            <a:r>
              <a:rPr lang="en-GB" sz="1800" b="1" dirty="0"/>
              <a:t>WCMP2 / OGC API - Records</a:t>
            </a:r>
            <a:r>
              <a:rPr lang="en-GB" sz="1800" dirty="0"/>
              <a:t>)</a:t>
            </a:r>
          </a:p>
          <a:p>
            <a:r>
              <a:rPr lang="en-GB" sz="1800" dirty="0"/>
              <a:t>Yellow pages (discovery metadata) gateway into WIS data and services</a:t>
            </a:r>
          </a:p>
          <a:p>
            <a:r>
              <a:rPr lang="en-GB" sz="1800" dirty="0"/>
              <a:t>Provides indexing capability to mass market search engines</a:t>
            </a:r>
          </a:p>
          <a:p>
            <a:r>
              <a:rPr lang="en-GB" sz="1800" dirty="0"/>
              <a:t>Provides quality assessment services of discovery metadata in support of continuous improvement in alignment with WIS2 metadata KPIs</a:t>
            </a:r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F19D6D6-7048-4018-A569-25D4F760DFFD}"/>
              </a:ext>
            </a:extLst>
          </p:cNvPr>
          <p:cNvSpPr/>
          <p:nvPr/>
        </p:nvSpPr>
        <p:spPr>
          <a:xfrm>
            <a:off x="-68826" y="0"/>
            <a:ext cx="12260826" cy="734218"/>
          </a:xfrm>
          <a:prstGeom prst="rect">
            <a:avLst/>
          </a:prstGeom>
          <a:solidFill>
            <a:srgbClr val="034D9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>
              <a:defRPr/>
            </a:pPr>
            <a:r>
              <a:rPr lang="en-GB" sz="3200" b="1" dirty="0">
                <a:solidFill>
                  <a:prstClr val="white"/>
                </a:solidFill>
              </a:rPr>
              <a:t>Global Services: finding what you need (discovery)</a:t>
            </a:r>
            <a:endParaRPr lang="en-CH" sz="3200" b="1" dirty="0">
              <a:solidFill>
                <a:prstClr val="white"/>
              </a:solidFill>
            </a:endParaRPr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45AFCBB6-D087-426B-8996-564776FA5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FCD5AC-5239-4317-A018-1F813C8A6B4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5136187-01E4-1D7A-4E49-0B27FF3F729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021" t="12980" r="10246" b="15237"/>
          <a:stretch/>
        </p:blipFill>
        <p:spPr>
          <a:xfrm>
            <a:off x="6636463" y="4292489"/>
            <a:ext cx="380755" cy="308679"/>
          </a:xfrm>
          <a:prstGeom prst="rect">
            <a:avLst/>
          </a:prstGeom>
        </p:spPr>
      </p:pic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550DC7E-040C-FC89-080D-FB50826C9C14}"/>
              </a:ext>
            </a:extLst>
          </p:cNvPr>
          <p:cNvSpPr/>
          <p:nvPr/>
        </p:nvSpPr>
        <p:spPr>
          <a:xfrm>
            <a:off x="6003881" y="4674990"/>
            <a:ext cx="2600325" cy="1628775"/>
          </a:xfrm>
          <a:prstGeom prst="roundRect">
            <a:avLst/>
          </a:prstGeom>
          <a:solidFill>
            <a:srgbClr val="DBEEF4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DF3A23F-F9C7-0D6A-8C5D-4EFBE2C1A88B}"/>
              </a:ext>
            </a:extLst>
          </p:cNvPr>
          <p:cNvSpPr txBox="1"/>
          <p:nvPr/>
        </p:nvSpPr>
        <p:spPr>
          <a:xfrm>
            <a:off x="4500206" y="5307371"/>
            <a:ext cx="124906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GB" b="1" dirty="0"/>
              <a:t>WIS2 Node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EBE9DA53-5C9E-943A-EB76-0173416D311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239" t="1394" r="6132" b="689"/>
          <a:stretch/>
        </p:blipFill>
        <p:spPr>
          <a:xfrm>
            <a:off x="5671695" y="5153620"/>
            <a:ext cx="664369" cy="671513"/>
          </a:xfrm>
          <a:prstGeom prst="ellipse">
            <a:avLst/>
          </a:prstGeom>
        </p:spPr>
      </p:pic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1D2AA90E-1F6D-6CAA-05EF-D7BCEEC5456F}"/>
              </a:ext>
            </a:extLst>
          </p:cNvPr>
          <p:cNvSpPr/>
          <p:nvPr/>
        </p:nvSpPr>
        <p:spPr>
          <a:xfrm>
            <a:off x="6380723" y="4894978"/>
            <a:ext cx="836443" cy="460133"/>
          </a:xfrm>
          <a:prstGeom prst="roundRect">
            <a:avLst/>
          </a:prstGeom>
          <a:solidFill>
            <a:srgbClr val="95B3D7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Message Broker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8A626C2-5E43-4F18-09EC-388BAA19D8F3}"/>
              </a:ext>
            </a:extLst>
          </p:cNvPr>
          <p:cNvGrpSpPr/>
          <p:nvPr/>
        </p:nvGrpSpPr>
        <p:grpSpPr>
          <a:xfrm>
            <a:off x="7470397" y="4771758"/>
            <a:ext cx="1129668" cy="1071226"/>
            <a:chOff x="4524942" y="1975187"/>
            <a:chExt cx="1129668" cy="1071226"/>
          </a:xfrm>
        </p:grpSpPr>
        <p:sp>
          <p:nvSpPr>
            <p:cNvPr id="35" name="Flowchart: Magnetic Disk 34">
              <a:extLst>
                <a:ext uri="{FF2B5EF4-FFF2-40B4-BE49-F238E27FC236}">
                  <a16:creationId xmlns:a16="http://schemas.microsoft.com/office/drawing/2014/main" id="{89BDDCEE-7734-5C52-C7DF-209AE21CC0D1}"/>
                </a:ext>
              </a:extLst>
            </p:cNvPr>
            <p:cNvSpPr/>
            <p:nvPr/>
          </p:nvSpPr>
          <p:spPr>
            <a:xfrm>
              <a:off x="4616955" y="2420820"/>
              <a:ext cx="945645" cy="625593"/>
            </a:xfrm>
            <a:prstGeom prst="flowChartMagneticDisk">
              <a:avLst/>
            </a:prstGeom>
            <a:solidFill>
              <a:srgbClr val="00B0F0"/>
            </a:solidFill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36" name="Flowchart: Magnetic Disk 35">
              <a:extLst>
                <a:ext uri="{FF2B5EF4-FFF2-40B4-BE49-F238E27FC236}">
                  <a16:creationId xmlns:a16="http://schemas.microsoft.com/office/drawing/2014/main" id="{8A5BC6A9-867D-3383-B3F4-D5126FD8E023}"/>
                </a:ext>
              </a:extLst>
            </p:cNvPr>
            <p:cNvSpPr/>
            <p:nvPr/>
          </p:nvSpPr>
          <p:spPr>
            <a:xfrm>
              <a:off x="4616954" y="1975187"/>
              <a:ext cx="945645" cy="625593"/>
            </a:xfrm>
            <a:prstGeom prst="flowChartMagneticDisk">
              <a:avLst/>
            </a:prstGeom>
            <a:solidFill>
              <a:srgbClr val="558ED5"/>
            </a:solidFill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</a:rPr>
                <a:t>Core Data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BF0CA19-EB8B-10D4-1E31-4111C1407754}"/>
                </a:ext>
              </a:extLst>
            </p:cNvPr>
            <p:cNvSpPr txBox="1"/>
            <p:nvPr/>
          </p:nvSpPr>
          <p:spPr>
            <a:xfrm>
              <a:off x="4524942" y="2682845"/>
              <a:ext cx="11296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Recommended</a:t>
              </a:r>
            </a:p>
          </p:txBody>
        </p:sp>
      </p:grp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8E747A63-8CB6-26DC-6D7A-FCDCA4E6EC34}"/>
              </a:ext>
            </a:extLst>
          </p:cNvPr>
          <p:cNvSpPr/>
          <p:nvPr/>
        </p:nvSpPr>
        <p:spPr>
          <a:xfrm>
            <a:off x="5631780" y="1387995"/>
            <a:ext cx="3429233" cy="2651540"/>
          </a:xfrm>
          <a:prstGeom prst="roundRect">
            <a:avLst>
              <a:gd name="adj" fmla="val 9697"/>
            </a:avLst>
          </a:prstGeom>
          <a:solidFill>
            <a:srgbClr val="DBEEF4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ECA62BCC-C251-5885-B651-83CFAAF2D8C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251" r="6027" b="4412"/>
          <a:stretch/>
        </p:blipFill>
        <p:spPr>
          <a:xfrm>
            <a:off x="7264237" y="2988273"/>
            <a:ext cx="935832" cy="9286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Picture 39" descr="A picture containing text, balloon, transport, aircraft&#10;&#10;Description automatically generated">
            <a:extLst>
              <a:ext uri="{FF2B5EF4-FFF2-40B4-BE49-F238E27FC236}">
                <a16:creationId xmlns:a16="http://schemas.microsoft.com/office/drawing/2014/main" id="{54A29010-269D-3A19-3A0E-D4826C0DDB89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20435" y="2146164"/>
            <a:ext cx="1222689" cy="1135201"/>
          </a:xfrm>
          <a:prstGeom prst="rect">
            <a:avLst/>
          </a:prstGeom>
          <a:effectLst/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6CF7D160-0FA8-CCC9-0B2F-5E17B78C3A37}"/>
              </a:ext>
            </a:extLst>
          </p:cNvPr>
          <p:cNvSpPr txBox="1"/>
          <p:nvPr/>
        </p:nvSpPr>
        <p:spPr>
          <a:xfrm>
            <a:off x="4107014" y="2386084"/>
            <a:ext cx="960969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GB" b="1" dirty="0"/>
              <a:t>Global</a:t>
            </a:r>
          </a:p>
          <a:p>
            <a:pPr algn="r"/>
            <a:r>
              <a:rPr lang="en-GB" b="1" dirty="0"/>
              <a:t>Services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A335EFB-57E0-2B4C-4D7C-34A3543EBBD9}"/>
              </a:ext>
            </a:extLst>
          </p:cNvPr>
          <p:cNvSpPr txBox="1"/>
          <p:nvPr/>
        </p:nvSpPr>
        <p:spPr>
          <a:xfrm>
            <a:off x="7155712" y="3746810"/>
            <a:ext cx="115288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1" dirty="0"/>
              <a:t>Global Cache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1868017-3A0E-1517-66E7-5C3C1637388A}"/>
              </a:ext>
            </a:extLst>
          </p:cNvPr>
          <p:cNvGrpSpPr/>
          <p:nvPr/>
        </p:nvGrpSpPr>
        <p:grpSpPr>
          <a:xfrm>
            <a:off x="6238350" y="2114262"/>
            <a:ext cx="1203471" cy="1078660"/>
            <a:chOff x="6238350" y="2114262"/>
            <a:chExt cx="1203471" cy="1078660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AC6AE036-16C4-587A-3E7A-8B013CB1658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4327" t="2429" r="3850" b="3820"/>
            <a:stretch/>
          </p:blipFill>
          <p:spPr>
            <a:xfrm>
              <a:off x="6382771" y="2264234"/>
              <a:ext cx="935832" cy="928688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82D7D47-6C5A-6578-112F-04400FF633CC}"/>
                </a:ext>
              </a:extLst>
            </p:cNvPr>
            <p:cNvSpPr txBox="1"/>
            <p:nvPr/>
          </p:nvSpPr>
          <p:spPr>
            <a:xfrm>
              <a:off x="6238350" y="2114262"/>
              <a:ext cx="1203471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400" b="1" dirty="0"/>
                <a:t>Global Broker</a:t>
              </a:r>
            </a:p>
          </p:txBody>
        </p:sp>
      </p:grp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A2DA58E-DD7C-510B-EDCE-0E44093F3606}"/>
              </a:ext>
            </a:extLst>
          </p:cNvPr>
          <p:cNvCxnSpPr/>
          <p:nvPr/>
        </p:nvCxnSpPr>
        <p:spPr>
          <a:xfrm>
            <a:off x="4029075" y="1366970"/>
            <a:ext cx="0" cy="5119555"/>
          </a:xfrm>
          <a:prstGeom prst="line">
            <a:avLst/>
          </a:prstGeom>
          <a:ln w="6350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60BC21E-4A5B-17C9-698D-9AD59ADDBEC8}"/>
              </a:ext>
            </a:extLst>
          </p:cNvPr>
          <p:cNvGrpSpPr/>
          <p:nvPr/>
        </p:nvGrpSpPr>
        <p:grpSpPr>
          <a:xfrm>
            <a:off x="10559611" y="2890648"/>
            <a:ext cx="1152880" cy="1472091"/>
            <a:chOff x="10559611" y="2648050"/>
            <a:chExt cx="1152880" cy="1472091"/>
          </a:xfrm>
        </p:grpSpPr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41CE768C-86D4-93A9-6A20-82FD4F6FA46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0782472" y="2648050"/>
              <a:ext cx="697860" cy="898090"/>
            </a:xfrm>
            <a:prstGeom prst="rect">
              <a:avLst/>
            </a:prstGeom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7BDC2D2-82B6-D07B-6FED-8F54B46EED95}"/>
                </a:ext>
              </a:extLst>
            </p:cNvPr>
            <p:cNvSpPr txBox="1"/>
            <p:nvPr/>
          </p:nvSpPr>
          <p:spPr>
            <a:xfrm>
              <a:off x="10559611" y="3473810"/>
              <a:ext cx="1152880" cy="64633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b="1" dirty="0"/>
                <a:t>Data </a:t>
              </a:r>
            </a:p>
            <a:p>
              <a:pPr algn="ctr"/>
              <a:r>
                <a:rPr lang="en-GB" b="1" dirty="0"/>
                <a:t>Consumer</a:t>
              </a:r>
            </a:p>
          </p:txBody>
        </p:sp>
      </p:grp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621049EF-EDA8-BFDD-AD77-EBE0675B88D8}"/>
              </a:ext>
            </a:extLst>
          </p:cNvPr>
          <p:cNvSpPr/>
          <p:nvPr/>
        </p:nvSpPr>
        <p:spPr>
          <a:xfrm rot="21104695">
            <a:off x="10104595" y="2141196"/>
            <a:ext cx="658121" cy="108092"/>
          </a:xfrm>
          <a:prstGeom prst="triangle">
            <a:avLst>
              <a:gd name="adj" fmla="val 1938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8C62809F-9A27-8C96-E24F-558BFDB98FCA}"/>
              </a:ext>
            </a:extLst>
          </p:cNvPr>
          <p:cNvSpPr/>
          <p:nvPr/>
        </p:nvSpPr>
        <p:spPr>
          <a:xfrm rot="21104695" flipH="1" flipV="1">
            <a:off x="10161908" y="1424268"/>
            <a:ext cx="830605" cy="108092"/>
          </a:xfrm>
          <a:prstGeom prst="triangle">
            <a:avLst>
              <a:gd name="adj" fmla="val 1938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8E45BB2-66B3-2DC6-8213-31A4140BDC24}"/>
              </a:ext>
            </a:extLst>
          </p:cNvPr>
          <p:cNvGrpSpPr/>
          <p:nvPr/>
        </p:nvGrpSpPr>
        <p:grpSpPr>
          <a:xfrm>
            <a:off x="7459543" y="2751754"/>
            <a:ext cx="3337943" cy="878449"/>
            <a:chOff x="7396043" y="2751754"/>
            <a:chExt cx="3337943" cy="878449"/>
          </a:xfrm>
        </p:grpSpPr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A7B1A7F4-088E-C02E-6360-885E30121C5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396043" y="2751754"/>
              <a:ext cx="3337943" cy="443139"/>
            </a:xfrm>
            <a:prstGeom prst="straightConnector1">
              <a:avLst/>
            </a:prstGeom>
            <a:ln>
              <a:solidFill>
                <a:srgbClr val="0070C0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CEB6BB5B-84F6-3776-C6A3-38DE99CFA0A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9021" t="12980" r="10246" b="15237"/>
            <a:stretch/>
          </p:blipFill>
          <p:spPr>
            <a:xfrm rot="396140">
              <a:off x="9037542" y="3049596"/>
              <a:ext cx="601900" cy="487961"/>
            </a:xfrm>
            <a:prstGeom prst="rect">
              <a:avLst/>
            </a:prstGeom>
          </p:spPr>
        </p:pic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B7B7EA5-C332-8AF2-27D2-4206AC16DF85}"/>
                </a:ext>
              </a:extLst>
            </p:cNvPr>
            <p:cNvSpPr txBox="1"/>
            <p:nvPr/>
          </p:nvSpPr>
          <p:spPr>
            <a:xfrm rot="474273">
              <a:off x="9595297" y="3168538"/>
              <a:ext cx="935384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70C0"/>
                  </a:solidFill>
                </a:rPr>
                <a:t>notification </a:t>
              </a:r>
            </a:p>
            <a:p>
              <a:pPr algn="ctr"/>
              <a:r>
                <a:rPr lang="en-GB" sz="1200" dirty="0">
                  <a:solidFill>
                    <a:srgbClr val="0070C0"/>
                  </a:solidFill>
                </a:rPr>
                <a:t>of new data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80DC4E3-8F3A-AC73-CDC0-9820752DF6F4}"/>
              </a:ext>
            </a:extLst>
          </p:cNvPr>
          <p:cNvGrpSpPr/>
          <p:nvPr/>
        </p:nvGrpSpPr>
        <p:grpSpPr>
          <a:xfrm>
            <a:off x="6574909" y="3292352"/>
            <a:ext cx="461665" cy="1511158"/>
            <a:chOff x="6574909" y="3292352"/>
            <a:chExt cx="461665" cy="1511158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9BFEFC99-2DAB-D9F5-E4C6-E16165C1CE51}"/>
                </a:ext>
              </a:extLst>
            </p:cNvPr>
            <p:cNvGrpSpPr/>
            <p:nvPr/>
          </p:nvGrpSpPr>
          <p:grpSpPr>
            <a:xfrm>
              <a:off x="6625850" y="4214259"/>
              <a:ext cx="380754" cy="420324"/>
              <a:chOff x="6625850" y="4214259"/>
              <a:chExt cx="380754" cy="420324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44AFC20A-B1B6-804A-8A4B-A5EA3B7169B1}"/>
                  </a:ext>
                </a:extLst>
              </p:cNvPr>
              <p:cNvSpPr/>
              <p:nvPr/>
            </p:nvSpPr>
            <p:spPr>
              <a:xfrm>
                <a:off x="6625850" y="4214259"/>
                <a:ext cx="380754" cy="4203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98" name="Picture 97">
                <a:extLst>
                  <a:ext uri="{FF2B5EF4-FFF2-40B4-BE49-F238E27FC236}">
                    <a16:creationId xmlns:a16="http://schemas.microsoft.com/office/drawing/2014/main" id="{D2491EDF-2DD5-BB7D-D1E9-7504D20C543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9021" t="12980" r="10246" b="15237"/>
              <a:stretch/>
            </p:blipFill>
            <p:spPr>
              <a:xfrm rot="16200000">
                <a:off x="6636463" y="4277127"/>
                <a:ext cx="380755" cy="308679"/>
              </a:xfrm>
              <a:prstGeom prst="rect">
                <a:avLst/>
              </a:prstGeom>
            </p:spPr>
          </p:pic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64C0FF0B-DAE9-FB83-51F5-D4F4D2F9F8B6}"/>
                </a:ext>
              </a:extLst>
            </p:cNvPr>
            <p:cNvGrpSpPr/>
            <p:nvPr/>
          </p:nvGrpSpPr>
          <p:grpSpPr>
            <a:xfrm>
              <a:off x="6574909" y="3292352"/>
              <a:ext cx="461665" cy="1511158"/>
              <a:chOff x="6574909" y="3292352"/>
              <a:chExt cx="461665" cy="1511158"/>
            </a:xfrm>
          </p:grpSpPr>
          <p:cxnSp>
            <p:nvCxnSpPr>
              <p:cNvPr id="62" name="Straight Arrow Connector 61">
                <a:extLst>
                  <a:ext uri="{FF2B5EF4-FFF2-40B4-BE49-F238E27FC236}">
                    <a16:creationId xmlns:a16="http://schemas.microsoft.com/office/drawing/2014/main" id="{445E4B07-6389-B491-3071-E6047C3271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5961" y="3292352"/>
                <a:ext cx="0" cy="1511158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headEnd type="triangl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D1BF03C-814E-3BCC-01D3-07501AD7700F}"/>
                  </a:ext>
                </a:extLst>
              </p:cNvPr>
              <p:cNvSpPr txBox="1"/>
              <p:nvPr/>
            </p:nvSpPr>
            <p:spPr>
              <a:xfrm rot="16200000">
                <a:off x="6338050" y="3593258"/>
                <a:ext cx="935384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0070C0"/>
                    </a:solidFill>
                  </a:rPr>
                  <a:t>notification </a:t>
                </a:r>
              </a:p>
              <a:p>
                <a:pPr algn="ctr"/>
                <a:r>
                  <a:rPr lang="en-GB" sz="1200" dirty="0">
                    <a:solidFill>
                      <a:srgbClr val="0070C0"/>
                    </a:solidFill>
                  </a:rPr>
                  <a:t>of new data</a:t>
                </a:r>
              </a:p>
            </p:txBody>
          </p:sp>
        </p:grp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7860408F-44F8-0BB1-F59D-37C7DE48B992}"/>
              </a:ext>
            </a:extLst>
          </p:cNvPr>
          <p:cNvGrpSpPr/>
          <p:nvPr/>
        </p:nvGrpSpPr>
        <p:grpSpPr>
          <a:xfrm>
            <a:off x="7500714" y="3961177"/>
            <a:ext cx="640239" cy="807657"/>
            <a:chOff x="7500714" y="3961177"/>
            <a:chExt cx="640239" cy="807657"/>
          </a:xfrm>
        </p:grpSpPr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F46A2A23-12D8-667E-507A-1D6F1FA65A3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837077" y="3999026"/>
              <a:ext cx="142627" cy="722361"/>
            </a:xfrm>
            <a:prstGeom prst="straightConnector1">
              <a:avLst/>
            </a:prstGeom>
            <a:ln>
              <a:solidFill>
                <a:srgbClr val="0070C0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3" name="Picture 102">
              <a:extLst>
                <a:ext uri="{FF2B5EF4-FFF2-40B4-BE49-F238E27FC236}">
                  <a16:creationId xmlns:a16="http://schemas.microsoft.com/office/drawing/2014/main" id="{DC0DA38D-36F9-8AEF-AC04-10376275BEE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rot="15620929">
              <a:off x="7466930" y="4207753"/>
              <a:ext cx="448412" cy="380843"/>
            </a:xfrm>
            <a:prstGeom prst="rect">
              <a:avLst/>
            </a:prstGeom>
          </p:spPr>
        </p:pic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48F26008-4F38-A5C8-7672-9BC1C36B5102}"/>
                </a:ext>
              </a:extLst>
            </p:cNvPr>
            <p:cNvSpPr txBox="1"/>
            <p:nvPr/>
          </p:nvSpPr>
          <p:spPr>
            <a:xfrm rot="15514321">
              <a:off x="7598625" y="4226506"/>
              <a:ext cx="807657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70C0"/>
                  </a:solidFill>
                </a:rPr>
                <a:t>download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DAEEC0DD-00E3-0770-1C25-A814ECA80350}"/>
              </a:ext>
            </a:extLst>
          </p:cNvPr>
          <p:cNvGrpSpPr/>
          <p:nvPr/>
        </p:nvGrpSpPr>
        <p:grpSpPr>
          <a:xfrm>
            <a:off x="8417118" y="3471998"/>
            <a:ext cx="2160092" cy="540421"/>
            <a:chOff x="8417118" y="3471998"/>
            <a:chExt cx="2160092" cy="540421"/>
          </a:xfrm>
        </p:grpSpPr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A6CA9C15-42E7-050F-1417-4AF419B5D46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17118" y="3471998"/>
              <a:ext cx="2160092" cy="279406"/>
            </a:xfrm>
            <a:prstGeom prst="straightConnector1">
              <a:avLst/>
            </a:prstGeom>
            <a:ln>
              <a:solidFill>
                <a:srgbClr val="0070C0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7" name="Picture 106">
              <a:extLst>
                <a:ext uri="{FF2B5EF4-FFF2-40B4-BE49-F238E27FC236}">
                  <a16:creationId xmlns:a16="http://schemas.microsoft.com/office/drawing/2014/main" id="{A9B88BE8-249E-F4F1-718F-8ED7C31007E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rot="690815">
              <a:off x="9069807" y="3631576"/>
              <a:ext cx="448412" cy="380843"/>
            </a:xfrm>
            <a:prstGeom prst="rect">
              <a:avLst/>
            </a:prstGeom>
          </p:spPr>
        </p:pic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152D77E1-3764-AA2E-0923-DB236BD6D238}"/>
                </a:ext>
              </a:extLst>
            </p:cNvPr>
            <p:cNvSpPr txBox="1"/>
            <p:nvPr/>
          </p:nvSpPr>
          <p:spPr>
            <a:xfrm rot="407274">
              <a:off x="9388690" y="3703773"/>
              <a:ext cx="807657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70C0"/>
                  </a:solidFill>
                </a:rPr>
                <a:t>download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48D82F8B-732B-9CC7-C70E-CC24C15A8E88}"/>
              </a:ext>
            </a:extLst>
          </p:cNvPr>
          <p:cNvGrpSpPr/>
          <p:nvPr/>
        </p:nvGrpSpPr>
        <p:grpSpPr>
          <a:xfrm>
            <a:off x="8669032" y="3900698"/>
            <a:ext cx="1908178" cy="1020178"/>
            <a:chOff x="8669032" y="3900698"/>
            <a:chExt cx="1908178" cy="1020178"/>
          </a:xfrm>
        </p:grpSpPr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10FC700B-8DD1-97A6-EF0B-3E9DD13AE54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69032" y="3900698"/>
              <a:ext cx="1908178" cy="902812"/>
            </a:xfrm>
            <a:prstGeom prst="straightConnector1">
              <a:avLst/>
            </a:prstGeom>
            <a:ln>
              <a:solidFill>
                <a:srgbClr val="0070C0"/>
              </a:solidFill>
              <a:prstDash val="sysDash"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11" name="Picture 110" descr="Shape&#10;&#10;Description automatically generated">
              <a:extLst>
                <a:ext uri="{FF2B5EF4-FFF2-40B4-BE49-F238E27FC236}">
                  <a16:creationId xmlns:a16="http://schemas.microsoft.com/office/drawing/2014/main" id="{FEBF0487-A417-696C-EA8B-631121C2451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rot="723029">
              <a:off x="8714823" y="4381387"/>
              <a:ext cx="539489" cy="539489"/>
            </a:xfrm>
            <a:prstGeom prst="rect">
              <a:avLst/>
            </a:prstGeom>
          </p:spPr>
        </p:pic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6F714C7A-0184-C931-350D-D9B6B09C2981}"/>
                </a:ext>
              </a:extLst>
            </p:cNvPr>
            <p:cNvGrpSpPr/>
            <p:nvPr/>
          </p:nvGrpSpPr>
          <p:grpSpPr>
            <a:xfrm rot="19579463">
              <a:off x="9339790" y="4251177"/>
              <a:ext cx="1126540" cy="380843"/>
              <a:chOff x="9069807" y="3631576"/>
              <a:chExt cx="1126540" cy="380843"/>
            </a:xfrm>
          </p:grpSpPr>
          <p:pic>
            <p:nvPicPr>
              <p:cNvPr id="113" name="Picture 112">
                <a:extLst>
                  <a:ext uri="{FF2B5EF4-FFF2-40B4-BE49-F238E27FC236}">
                    <a16:creationId xmlns:a16="http://schemas.microsoft.com/office/drawing/2014/main" id="{26619CC0-C016-90D1-581B-81995FA204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 rot="690815">
                <a:off x="9069807" y="3631576"/>
                <a:ext cx="448412" cy="380843"/>
              </a:xfrm>
              <a:prstGeom prst="rect">
                <a:avLst/>
              </a:prstGeom>
            </p:spPr>
          </p:pic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DAC8C945-7408-6FA2-9A72-110B8C1B0FAF}"/>
                  </a:ext>
                </a:extLst>
              </p:cNvPr>
              <p:cNvSpPr txBox="1"/>
              <p:nvPr/>
            </p:nvSpPr>
            <p:spPr>
              <a:xfrm rot="407274">
                <a:off x="9388690" y="3703773"/>
                <a:ext cx="807657" cy="27699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0070C0"/>
                    </a:solidFill>
                  </a:rPr>
                  <a:t>download</a:t>
                </a:r>
              </a:p>
            </p:txBody>
          </p:sp>
        </p:grp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A39D5296-1DD8-9EE6-89EC-2F90BAE3FCFE}"/>
              </a:ext>
            </a:extLst>
          </p:cNvPr>
          <p:cNvGrpSpPr/>
          <p:nvPr/>
        </p:nvGrpSpPr>
        <p:grpSpPr>
          <a:xfrm>
            <a:off x="7432910" y="2368746"/>
            <a:ext cx="3337943" cy="675319"/>
            <a:chOff x="7367468" y="2271924"/>
            <a:chExt cx="3337943" cy="675319"/>
          </a:xfrm>
        </p:grpSpPr>
        <p:cxnSp>
          <p:nvCxnSpPr>
            <p:cNvPr id="117" name="Straight Arrow Connector 116">
              <a:extLst>
                <a:ext uri="{FF2B5EF4-FFF2-40B4-BE49-F238E27FC236}">
                  <a16:creationId xmlns:a16="http://schemas.microsoft.com/office/drawing/2014/main" id="{AFD13F64-017E-A2CE-A564-02DE5EE0196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367468" y="2504104"/>
              <a:ext cx="3337943" cy="443139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9F4A855A-AD22-C1EB-8556-FAC4935CCC50}"/>
                </a:ext>
              </a:extLst>
            </p:cNvPr>
            <p:cNvSpPr txBox="1"/>
            <p:nvPr/>
          </p:nvSpPr>
          <p:spPr>
            <a:xfrm rot="474273">
              <a:off x="9566384" y="2554316"/>
              <a:ext cx="777008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70C0"/>
                  </a:solidFill>
                </a:rPr>
                <a:t>subscribe</a:t>
              </a:r>
            </a:p>
          </p:txBody>
        </p:sp>
        <p:pic>
          <p:nvPicPr>
            <p:cNvPr id="120" name="Picture 119">
              <a:extLst>
                <a:ext uri="{FF2B5EF4-FFF2-40B4-BE49-F238E27FC236}">
                  <a16:creationId xmlns:a16="http://schemas.microsoft.com/office/drawing/2014/main" id="{A9493ACA-F57A-A30B-786C-C4CDBEAAC7F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 rot="327124">
              <a:off x="9073487" y="2271924"/>
              <a:ext cx="442176" cy="449195"/>
            </a:xfrm>
            <a:prstGeom prst="rect">
              <a:avLst/>
            </a:prstGeom>
          </p:spPr>
        </p:pic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CD09FBCF-BBDB-5676-3C6A-306AB4A9EAA1}"/>
              </a:ext>
            </a:extLst>
          </p:cNvPr>
          <p:cNvGrpSpPr/>
          <p:nvPr/>
        </p:nvGrpSpPr>
        <p:grpSpPr>
          <a:xfrm>
            <a:off x="6085086" y="3285074"/>
            <a:ext cx="502716" cy="1511158"/>
            <a:chOff x="6296228" y="3313651"/>
            <a:chExt cx="502716" cy="1511158"/>
          </a:xfrm>
        </p:grpSpPr>
        <p:cxnSp>
          <p:nvCxnSpPr>
            <p:cNvPr id="122" name="Straight Arrow Connector 121">
              <a:extLst>
                <a:ext uri="{FF2B5EF4-FFF2-40B4-BE49-F238E27FC236}">
                  <a16:creationId xmlns:a16="http://schemas.microsoft.com/office/drawing/2014/main" id="{31124145-125F-5AE9-1D61-FEF140D38524}"/>
                </a:ext>
              </a:extLst>
            </p:cNvPr>
            <p:cNvCxnSpPr>
              <a:cxnSpLocks/>
            </p:cNvCxnSpPr>
            <p:nvPr/>
          </p:nvCxnSpPr>
          <p:spPr>
            <a:xfrm>
              <a:off x="6798944" y="3313651"/>
              <a:ext cx="0" cy="1511158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129CC586-E120-B9AF-98BB-0A4C5D97FD3D}"/>
                </a:ext>
              </a:extLst>
            </p:cNvPr>
            <p:cNvSpPr txBox="1"/>
            <p:nvPr/>
          </p:nvSpPr>
          <p:spPr>
            <a:xfrm rot="16200000">
              <a:off x="6189148" y="3780148"/>
              <a:ext cx="777008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70C0"/>
                  </a:solidFill>
                </a:rPr>
                <a:t>subscribe</a:t>
              </a:r>
            </a:p>
          </p:txBody>
        </p:sp>
        <p:pic>
          <p:nvPicPr>
            <p:cNvPr id="124" name="Picture 123">
              <a:extLst>
                <a:ext uri="{FF2B5EF4-FFF2-40B4-BE49-F238E27FC236}">
                  <a16:creationId xmlns:a16="http://schemas.microsoft.com/office/drawing/2014/main" id="{065DF4A2-9C0E-1FF1-ACAC-ECBBE406A0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 rot="15964882">
              <a:off x="6299660" y="4223195"/>
              <a:ext cx="432452" cy="439316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FC173103-7E3C-14C2-6D4E-261B51A41514}"/>
              </a:ext>
            </a:extLst>
          </p:cNvPr>
          <p:cNvGrpSpPr/>
          <p:nvPr/>
        </p:nvGrpSpPr>
        <p:grpSpPr>
          <a:xfrm>
            <a:off x="6613587" y="1366970"/>
            <a:ext cx="2214773" cy="1048976"/>
            <a:chOff x="6613587" y="1366970"/>
            <a:chExt cx="2214773" cy="104897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7D6223B-BF5B-4865-1773-E45A6053B4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l="4003" t="2383" r="2851" b="5635"/>
            <a:stretch/>
          </p:blipFill>
          <p:spPr>
            <a:xfrm>
              <a:off x="7241880" y="1487258"/>
              <a:ext cx="958189" cy="928688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6B323A4-0A09-C88A-8E75-26A16C6C1987}"/>
                </a:ext>
              </a:extLst>
            </p:cNvPr>
            <p:cNvSpPr txBox="1"/>
            <p:nvPr/>
          </p:nvSpPr>
          <p:spPr>
            <a:xfrm>
              <a:off x="6613587" y="1366970"/>
              <a:ext cx="2214773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400" b="1" dirty="0"/>
                <a:t>Global Discovery Catalogue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EE7C18A-3C82-1DC4-92F2-F6074F666CF9}"/>
              </a:ext>
            </a:extLst>
          </p:cNvPr>
          <p:cNvGrpSpPr/>
          <p:nvPr/>
        </p:nvGrpSpPr>
        <p:grpSpPr>
          <a:xfrm>
            <a:off x="8308593" y="2000250"/>
            <a:ext cx="2515526" cy="841637"/>
            <a:chOff x="8308593" y="2000250"/>
            <a:chExt cx="2515526" cy="841637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7B964B8C-5112-96B3-C983-BBCCE46C89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308593" y="2000250"/>
              <a:ext cx="2515526" cy="841637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4C3D6A6-B9FC-DF89-C558-38A265A73709}"/>
                </a:ext>
              </a:extLst>
            </p:cNvPr>
            <p:cNvSpPr txBox="1"/>
            <p:nvPr/>
          </p:nvSpPr>
          <p:spPr>
            <a:xfrm rot="1146192">
              <a:off x="9026269" y="2165668"/>
              <a:ext cx="1110945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70C0"/>
                  </a:solidFill>
                </a:rPr>
                <a:t>search/browse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365E868-FC71-6DF5-9077-9A33879F3BB8}"/>
              </a:ext>
            </a:extLst>
          </p:cNvPr>
          <p:cNvGrpSpPr/>
          <p:nvPr/>
        </p:nvGrpSpPr>
        <p:grpSpPr>
          <a:xfrm>
            <a:off x="6909533" y="5489377"/>
            <a:ext cx="541370" cy="788973"/>
            <a:chOff x="6909533" y="5489377"/>
            <a:chExt cx="541370" cy="788973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586754E8-D740-CF47-CC8F-785B5422A7A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6909533" y="5489377"/>
              <a:ext cx="541370" cy="788973"/>
            </a:xfrm>
            <a:prstGeom prst="rect">
              <a:avLst/>
            </a:prstGeom>
          </p:spPr>
        </p:pic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08267156-011F-50D3-3D66-BA45E39B7E50}"/>
                </a:ext>
              </a:extLst>
            </p:cNvPr>
            <p:cNvSpPr/>
            <p:nvPr/>
          </p:nvSpPr>
          <p:spPr>
            <a:xfrm rot="16200000">
              <a:off x="7247130" y="5491380"/>
              <a:ext cx="199219" cy="201769"/>
            </a:xfrm>
            <a:prstGeom prst="triangle">
              <a:avLst>
                <a:gd name="adj" fmla="val 100000"/>
              </a:avLst>
            </a:prstGeom>
            <a:solidFill>
              <a:srgbClr val="DBEEF4"/>
            </a:solidFill>
            <a:ln w="12700" cap="rnd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6763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>
            <a:extLst>
              <a:ext uri="{FF2B5EF4-FFF2-40B4-BE49-F238E27FC236}">
                <a16:creationId xmlns:a16="http://schemas.microsoft.com/office/drawing/2014/main" id="{6BE59324-5081-4C60-BD14-340C5536084D}"/>
              </a:ext>
            </a:extLst>
          </p:cNvPr>
          <p:cNvSpPr/>
          <p:nvPr/>
        </p:nvSpPr>
        <p:spPr>
          <a:xfrm>
            <a:off x="104320" y="5258282"/>
            <a:ext cx="3958542" cy="14468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A8766C-D74A-453B-A7F3-2216B3A15E54}"/>
              </a:ext>
            </a:extLst>
          </p:cNvPr>
          <p:cNvSpPr/>
          <p:nvPr/>
        </p:nvSpPr>
        <p:spPr>
          <a:xfrm flipH="1" flipV="1">
            <a:off x="405114" y="6609076"/>
            <a:ext cx="68877" cy="579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AA7464C-96A3-4C47-860D-F8FDB0C56522}"/>
              </a:ext>
            </a:extLst>
          </p:cNvPr>
          <p:cNvCxnSpPr>
            <a:cxnSpLocks/>
          </p:cNvCxnSpPr>
          <p:nvPr/>
        </p:nvCxnSpPr>
        <p:spPr>
          <a:xfrm>
            <a:off x="4029075" y="988683"/>
            <a:ext cx="0" cy="5497842"/>
          </a:xfrm>
          <a:prstGeom prst="line">
            <a:avLst/>
          </a:prstGeom>
          <a:ln w="6350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DF19D6D6-7048-4018-A569-25D4F760DFFD}"/>
              </a:ext>
            </a:extLst>
          </p:cNvPr>
          <p:cNvSpPr/>
          <p:nvPr/>
        </p:nvSpPr>
        <p:spPr>
          <a:xfrm>
            <a:off x="-68826" y="0"/>
            <a:ext cx="12260826" cy="734218"/>
          </a:xfrm>
          <a:prstGeom prst="rect">
            <a:avLst/>
          </a:prstGeom>
          <a:solidFill>
            <a:srgbClr val="034D9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>
              <a:defRPr/>
            </a:pPr>
            <a:r>
              <a:rPr lang="en-GB" sz="3200" b="1" dirty="0">
                <a:solidFill>
                  <a:prstClr val="white"/>
                </a:solidFill>
              </a:rPr>
              <a:t>Global Services: scaling for high-availability</a:t>
            </a:r>
            <a:endParaRPr lang="en-CH" sz="3200" b="1" dirty="0">
              <a:solidFill>
                <a:prstClr val="white"/>
              </a:solidFill>
            </a:endParaRPr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45AFCBB6-D087-426B-8996-564776FA5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FCD5AC-5239-4317-A018-1F813C8A6B4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5136187-01E4-1D7A-4E49-0B27FF3F729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021" t="12980" r="10246" b="15237"/>
          <a:stretch/>
        </p:blipFill>
        <p:spPr>
          <a:xfrm>
            <a:off x="6636463" y="4292489"/>
            <a:ext cx="380755" cy="308679"/>
          </a:xfrm>
          <a:prstGeom prst="rect">
            <a:avLst/>
          </a:prstGeom>
        </p:spPr>
      </p:pic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550DC7E-040C-FC89-080D-FB50826C9C14}"/>
              </a:ext>
            </a:extLst>
          </p:cNvPr>
          <p:cNvSpPr/>
          <p:nvPr/>
        </p:nvSpPr>
        <p:spPr>
          <a:xfrm>
            <a:off x="6003881" y="4674990"/>
            <a:ext cx="2600325" cy="1628775"/>
          </a:xfrm>
          <a:prstGeom prst="roundRect">
            <a:avLst/>
          </a:prstGeom>
          <a:solidFill>
            <a:srgbClr val="DBEEF4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DF3A23F-F9C7-0D6A-8C5D-4EFBE2C1A88B}"/>
              </a:ext>
            </a:extLst>
          </p:cNvPr>
          <p:cNvSpPr txBox="1"/>
          <p:nvPr/>
        </p:nvSpPr>
        <p:spPr>
          <a:xfrm>
            <a:off x="4500206" y="5307371"/>
            <a:ext cx="124906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GB" b="1" dirty="0"/>
              <a:t>WIS2 Node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EBE9DA53-5C9E-943A-EB76-0173416D311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239" t="1394" r="6132" b="689"/>
          <a:stretch/>
        </p:blipFill>
        <p:spPr>
          <a:xfrm>
            <a:off x="5671695" y="5153620"/>
            <a:ext cx="664369" cy="671513"/>
          </a:xfrm>
          <a:prstGeom prst="ellipse">
            <a:avLst/>
          </a:prstGeom>
        </p:spPr>
      </p:pic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1D2AA90E-1F6D-6CAA-05EF-D7BCEEC5456F}"/>
              </a:ext>
            </a:extLst>
          </p:cNvPr>
          <p:cNvSpPr/>
          <p:nvPr/>
        </p:nvSpPr>
        <p:spPr>
          <a:xfrm>
            <a:off x="6380723" y="4894978"/>
            <a:ext cx="836443" cy="460133"/>
          </a:xfrm>
          <a:prstGeom prst="roundRect">
            <a:avLst/>
          </a:prstGeom>
          <a:solidFill>
            <a:srgbClr val="95B3D7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Message Broker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8A626C2-5E43-4F18-09EC-388BAA19D8F3}"/>
              </a:ext>
            </a:extLst>
          </p:cNvPr>
          <p:cNvGrpSpPr/>
          <p:nvPr/>
        </p:nvGrpSpPr>
        <p:grpSpPr>
          <a:xfrm>
            <a:off x="7470397" y="4771758"/>
            <a:ext cx="1129668" cy="1071226"/>
            <a:chOff x="4524942" y="1975187"/>
            <a:chExt cx="1129668" cy="1071226"/>
          </a:xfrm>
        </p:grpSpPr>
        <p:sp>
          <p:nvSpPr>
            <p:cNvPr id="35" name="Flowchart: Magnetic Disk 34">
              <a:extLst>
                <a:ext uri="{FF2B5EF4-FFF2-40B4-BE49-F238E27FC236}">
                  <a16:creationId xmlns:a16="http://schemas.microsoft.com/office/drawing/2014/main" id="{89BDDCEE-7734-5C52-C7DF-209AE21CC0D1}"/>
                </a:ext>
              </a:extLst>
            </p:cNvPr>
            <p:cNvSpPr/>
            <p:nvPr/>
          </p:nvSpPr>
          <p:spPr>
            <a:xfrm>
              <a:off x="4616955" y="2420820"/>
              <a:ext cx="945645" cy="625593"/>
            </a:xfrm>
            <a:prstGeom prst="flowChartMagneticDisk">
              <a:avLst/>
            </a:prstGeom>
            <a:solidFill>
              <a:srgbClr val="00B0F0"/>
            </a:solidFill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36" name="Flowchart: Magnetic Disk 35">
              <a:extLst>
                <a:ext uri="{FF2B5EF4-FFF2-40B4-BE49-F238E27FC236}">
                  <a16:creationId xmlns:a16="http://schemas.microsoft.com/office/drawing/2014/main" id="{8A5BC6A9-867D-3383-B3F4-D5126FD8E023}"/>
                </a:ext>
              </a:extLst>
            </p:cNvPr>
            <p:cNvSpPr/>
            <p:nvPr/>
          </p:nvSpPr>
          <p:spPr>
            <a:xfrm>
              <a:off x="4616954" y="1975187"/>
              <a:ext cx="945645" cy="625593"/>
            </a:xfrm>
            <a:prstGeom prst="flowChartMagneticDisk">
              <a:avLst/>
            </a:prstGeom>
            <a:solidFill>
              <a:srgbClr val="558ED5"/>
            </a:solidFill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</a:rPr>
                <a:t>Core Data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BF0CA19-EB8B-10D4-1E31-4111C1407754}"/>
                </a:ext>
              </a:extLst>
            </p:cNvPr>
            <p:cNvSpPr txBox="1"/>
            <p:nvPr/>
          </p:nvSpPr>
          <p:spPr>
            <a:xfrm>
              <a:off x="4524942" y="2682845"/>
              <a:ext cx="11296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Recommended</a:t>
              </a:r>
            </a:p>
          </p:txBody>
        </p:sp>
      </p:grp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8E747A63-8CB6-26DC-6D7A-FCDCA4E6EC34}"/>
              </a:ext>
            </a:extLst>
          </p:cNvPr>
          <p:cNvSpPr/>
          <p:nvPr/>
        </p:nvSpPr>
        <p:spPr>
          <a:xfrm>
            <a:off x="5631780" y="1387995"/>
            <a:ext cx="3429233" cy="2651540"/>
          </a:xfrm>
          <a:prstGeom prst="roundRect">
            <a:avLst>
              <a:gd name="adj" fmla="val 9697"/>
            </a:avLst>
          </a:prstGeom>
          <a:solidFill>
            <a:srgbClr val="DBEEF4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 descr="A picture containing text, balloon, transport, aircraft&#10;&#10;Description automatically generated">
            <a:extLst>
              <a:ext uri="{FF2B5EF4-FFF2-40B4-BE49-F238E27FC236}">
                <a16:creationId xmlns:a16="http://schemas.microsoft.com/office/drawing/2014/main" id="{54A29010-269D-3A19-3A0E-D4826C0DDB89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20435" y="2146164"/>
            <a:ext cx="1222689" cy="1135201"/>
          </a:xfrm>
          <a:prstGeom prst="rect">
            <a:avLst/>
          </a:prstGeom>
          <a:effectLst/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6CF7D160-0FA8-CCC9-0B2F-5E17B78C3A37}"/>
              </a:ext>
            </a:extLst>
          </p:cNvPr>
          <p:cNvSpPr txBox="1"/>
          <p:nvPr/>
        </p:nvSpPr>
        <p:spPr>
          <a:xfrm>
            <a:off x="4107014" y="2386084"/>
            <a:ext cx="960969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GB" b="1" dirty="0"/>
              <a:t>Global</a:t>
            </a:r>
          </a:p>
          <a:p>
            <a:pPr algn="r"/>
            <a:r>
              <a:rPr lang="en-GB" b="1" dirty="0"/>
              <a:t>Services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1868017-3A0E-1517-66E7-5C3C1637388A}"/>
              </a:ext>
            </a:extLst>
          </p:cNvPr>
          <p:cNvGrpSpPr/>
          <p:nvPr/>
        </p:nvGrpSpPr>
        <p:grpSpPr>
          <a:xfrm>
            <a:off x="6238350" y="2114262"/>
            <a:ext cx="1203471" cy="1078660"/>
            <a:chOff x="6238350" y="2114262"/>
            <a:chExt cx="1203471" cy="1078660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AC6AE036-16C4-587A-3E7A-8B013CB1658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4327" t="2429" r="3850" b="3820"/>
            <a:stretch/>
          </p:blipFill>
          <p:spPr>
            <a:xfrm>
              <a:off x="6382771" y="2264234"/>
              <a:ext cx="935832" cy="928688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82D7D47-6C5A-6578-112F-04400FF633CC}"/>
                </a:ext>
              </a:extLst>
            </p:cNvPr>
            <p:cNvSpPr txBox="1"/>
            <p:nvPr/>
          </p:nvSpPr>
          <p:spPr>
            <a:xfrm>
              <a:off x="6238350" y="2114262"/>
              <a:ext cx="1203471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400" b="1" dirty="0"/>
                <a:t>Global Broker</a:t>
              </a:r>
            </a:p>
          </p:txBody>
        </p:sp>
      </p:grp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A2DA58E-DD7C-510B-EDCE-0E44093F3606}"/>
              </a:ext>
            </a:extLst>
          </p:cNvPr>
          <p:cNvCxnSpPr/>
          <p:nvPr/>
        </p:nvCxnSpPr>
        <p:spPr>
          <a:xfrm>
            <a:off x="4029075" y="1366970"/>
            <a:ext cx="0" cy="5119555"/>
          </a:xfrm>
          <a:prstGeom prst="line">
            <a:avLst/>
          </a:prstGeom>
          <a:ln w="6350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60BC21E-4A5B-17C9-698D-9AD59ADDBEC8}"/>
              </a:ext>
            </a:extLst>
          </p:cNvPr>
          <p:cNvGrpSpPr/>
          <p:nvPr/>
        </p:nvGrpSpPr>
        <p:grpSpPr>
          <a:xfrm>
            <a:off x="10559611" y="2890648"/>
            <a:ext cx="1152880" cy="1472091"/>
            <a:chOff x="10559611" y="2648050"/>
            <a:chExt cx="1152880" cy="1472091"/>
          </a:xfrm>
        </p:grpSpPr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41CE768C-86D4-93A9-6A20-82FD4F6FA46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0782472" y="2648050"/>
              <a:ext cx="697860" cy="898090"/>
            </a:xfrm>
            <a:prstGeom prst="rect">
              <a:avLst/>
            </a:prstGeom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7BDC2D2-82B6-D07B-6FED-8F54B46EED95}"/>
                </a:ext>
              </a:extLst>
            </p:cNvPr>
            <p:cNvSpPr txBox="1"/>
            <p:nvPr/>
          </p:nvSpPr>
          <p:spPr>
            <a:xfrm>
              <a:off x="10559611" y="3473810"/>
              <a:ext cx="1152880" cy="64633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b="1" dirty="0"/>
                <a:t>Data </a:t>
              </a:r>
            </a:p>
            <a:p>
              <a:pPr algn="ctr"/>
              <a:r>
                <a:rPr lang="en-GB" b="1" dirty="0"/>
                <a:t>Consumer</a:t>
              </a:r>
            </a:p>
          </p:txBody>
        </p:sp>
      </p:grp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621049EF-EDA8-BFDD-AD77-EBE0675B88D8}"/>
              </a:ext>
            </a:extLst>
          </p:cNvPr>
          <p:cNvSpPr/>
          <p:nvPr/>
        </p:nvSpPr>
        <p:spPr>
          <a:xfrm rot="21104695">
            <a:off x="10104595" y="2141196"/>
            <a:ext cx="658121" cy="108092"/>
          </a:xfrm>
          <a:prstGeom prst="triangle">
            <a:avLst>
              <a:gd name="adj" fmla="val 1938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8C62809F-9A27-8C96-E24F-558BFDB98FCA}"/>
              </a:ext>
            </a:extLst>
          </p:cNvPr>
          <p:cNvSpPr/>
          <p:nvPr/>
        </p:nvSpPr>
        <p:spPr>
          <a:xfrm rot="21104695" flipH="1" flipV="1">
            <a:off x="10161908" y="1424268"/>
            <a:ext cx="830605" cy="108092"/>
          </a:xfrm>
          <a:prstGeom prst="triangle">
            <a:avLst>
              <a:gd name="adj" fmla="val 1938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8E45BB2-66B3-2DC6-8213-31A4140BDC24}"/>
              </a:ext>
            </a:extLst>
          </p:cNvPr>
          <p:cNvGrpSpPr/>
          <p:nvPr/>
        </p:nvGrpSpPr>
        <p:grpSpPr>
          <a:xfrm>
            <a:off x="7459543" y="2751754"/>
            <a:ext cx="3337943" cy="878449"/>
            <a:chOff x="7396043" y="2751754"/>
            <a:chExt cx="3337943" cy="878449"/>
          </a:xfrm>
        </p:grpSpPr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A7B1A7F4-088E-C02E-6360-885E30121C5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396043" y="2751754"/>
              <a:ext cx="3337943" cy="443139"/>
            </a:xfrm>
            <a:prstGeom prst="straightConnector1">
              <a:avLst/>
            </a:prstGeom>
            <a:ln>
              <a:solidFill>
                <a:srgbClr val="0070C0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CEB6BB5B-84F6-3776-C6A3-38DE99CFA0A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9021" t="12980" r="10246" b="15237"/>
            <a:stretch/>
          </p:blipFill>
          <p:spPr>
            <a:xfrm rot="396140">
              <a:off x="9037542" y="3049596"/>
              <a:ext cx="601900" cy="487961"/>
            </a:xfrm>
            <a:prstGeom prst="rect">
              <a:avLst/>
            </a:prstGeom>
          </p:spPr>
        </p:pic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B7B7EA5-C332-8AF2-27D2-4206AC16DF85}"/>
                </a:ext>
              </a:extLst>
            </p:cNvPr>
            <p:cNvSpPr txBox="1"/>
            <p:nvPr/>
          </p:nvSpPr>
          <p:spPr>
            <a:xfrm rot="474273">
              <a:off x="9595297" y="3168538"/>
              <a:ext cx="935384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70C0"/>
                  </a:solidFill>
                </a:rPr>
                <a:t>notification </a:t>
              </a:r>
            </a:p>
            <a:p>
              <a:pPr algn="ctr"/>
              <a:r>
                <a:rPr lang="en-GB" sz="1200" dirty="0">
                  <a:solidFill>
                    <a:srgbClr val="0070C0"/>
                  </a:solidFill>
                </a:rPr>
                <a:t>of new data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80DC4E3-8F3A-AC73-CDC0-9820752DF6F4}"/>
              </a:ext>
            </a:extLst>
          </p:cNvPr>
          <p:cNvGrpSpPr/>
          <p:nvPr/>
        </p:nvGrpSpPr>
        <p:grpSpPr>
          <a:xfrm>
            <a:off x="6574909" y="3292352"/>
            <a:ext cx="461665" cy="1511158"/>
            <a:chOff x="6574909" y="3292352"/>
            <a:chExt cx="461665" cy="1511158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9BFEFC99-2DAB-D9F5-E4C6-E16165C1CE51}"/>
                </a:ext>
              </a:extLst>
            </p:cNvPr>
            <p:cNvGrpSpPr/>
            <p:nvPr/>
          </p:nvGrpSpPr>
          <p:grpSpPr>
            <a:xfrm>
              <a:off x="6625850" y="4214259"/>
              <a:ext cx="380754" cy="420324"/>
              <a:chOff x="6625850" y="4214259"/>
              <a:chExt cx="380754" cy="420324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44AFC20A-B1B6-804A-8A4B-A5EA3B7169B1}"/>
                  </a:ext>
                </a:extLst>
              </p:cNvPr>
              <p:cNvSpPr/>
              <p:nvPr/>
            </p:nvSpPr>
            <p:spPr>
              <a:xfrm>
                <a:off x="6625850" y="4214259"/>
                <a:ext cx="380754" cy="4203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98" name="Picture 97">
                <a:extLst>
                  <a:ext uri="{FF2B5EF4-FFF2-40B4-BE49-F238E27FC236}">
                    <a16:creationId xmlns:a16="http://schemas.microsoft.com/office/drawing/2014/main" id="{D2491EDF-2DD5-BB7D-D1E9-7504D20C543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9021" t="12980" r="10246" b="15237"/>
              <a:stretch/>
            </p:blipFill>
            <p:spPr>
              <a:xfrm rot="16200000">
                <a:off x="6636463" y="4277127"/>
                <a:ext cx="380755" cy="308679"/>
              </a:xfrm>
              <a:prstGeom prst="rect">
                <a:avLst/>
              </a:prstGeom>
            </p:spPr>
          </p:pic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64C0FF0B-DAE9-FB83-51F5-D4F4D2F9F8B6}"/>
                </a:ext>
              </a:extLst>
            </p:cNvPr>
            <p:cNvGrpSpPr/>
            <p:nvPr/>
          </p:nvGrpSpPr>
          <p:grpSpPr>
            <a:xfrm>
              <a:off x="6574909" y="3292352"/>
              <a:ext cx="461665" cy="1511158"/>
              <a:chOff x="6574909" y="3292352"/>
              <a:chExt cx="461665" cy="1511158"/>
            </a:xfrm>
          </p:grpSpPr>
          <p:cxnSp>
            <p:nvCxnSpPr>
              <p:cNvPr id="62" name="Straight Arrow Connector 61">
                <a:extLst>
                  <a:ext uri="{FF2B5EF4-FFF2-40B4-BE49-F238E27FC236}">
                    <a16:creationId xmlns:a16="http://schemas.microsoft.com/office/drawing/2014/main" id="{445E4B07-6389-B491-3071-E6047C3271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5961" y="3292352"/>
                <a:ext cx="0" cy="1511158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headEnd type="triangl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D1BF03C-814E-3BCC-01D3-07501AD7700F}"/>
                  </a:ext>
                </a:extLst>
              </p:cNvPr>
              <p:cNvSpPr txBox="1"/>
              <p:nvPr/>
            </p:nvSpPr>
            <p:spPr>
              <a:xfrm rot="16200000">
                <a:off x="6338050" y="3593258"/>
                <a:ext cx="935384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0070C0"/>
                    </a:solidFill>
                  </a:rPr>
                  <a:t>notification </a:t>
                </a:r>
              </a:p>
              <a:p>
                <a:pPr algn="ctr"/>
                <a:r>
                  <a:rPr lang="en-GB" sz="1200" dirty="0">
                    <a:solidFill>
                      <a:srgbClr val="0070C0"/>
                    </a:solidFill>
                  </a:rPr>
                  <a:t>of new data</a:t>
                </a:r>
              </a:p>
            </p:txBody>
          </p:sp>
        </p:grp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48D82F8B-732B-9CC7-C70E-CC24C15A8E88}"/>
              </a:ext>
            </a:extLst>
          </p:cNvPr>
          <p:cNvGrpSpPr/>
          <p:nvPr/>
        </p:nvGrpSpPr>
        <p:grpSpPr>
          <a:xfrm>
            <a:off x="8669032" y="3900698"/>
            <a:ext cx="1908178" cy="1020178"/>
            <a:chOff x="8669032" y="3900698"/>
            <a:chExt cx="1908178" cy="1020178"/>
          </a:xfrm>
        </p:grpSpPr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10FC700B-8DD1-97A6-EF0B-3E9DD13AE54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69032" y="3900698"/>
              <a:ext cx="1908178" cy="902812"/>
            </a:xfrm>
            <a:prstGeom prst="straightConnector1">
              <a:avLst/>
            </a:prstGeom>
            <a:ln>
              <a:solidFill>
                <a:srgbClr val="0070C0"/>
              </a:solidFill>
              <a:prstDash val="sysDash"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11" name="Picture 110" descr="Shape&#10;&#10;Description automatically generated">
              <a:extLst>
                <a:ext uri="{FF2B5EF4-FFF2-40B4-BE49-F238E27FC236}">
                  <a16:creationId xmlns:a16="http://schemas.microsoft.com/office/drawing/2014/main" id="{FEBF0487-A417-696C-EA8B-631121C2451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rot="723029">
              <a:off x="8714823" y="4381387"/>
              <a:ext cx="539489" cy="539489"/>
            </a:xfrm>
            <a:prstGeom prst="rect">
              <a:avLst/>
            </a:prstGeom>
          </p:spPr>
        </p:pic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6F714C7A-0184-C931-350D-D9B6B09C2981}"/>
                </a:ext>
              </a:extLst>
            </p:cNvPr>
            <p:cNvGrpSpPr/>
            <p:nvPr/>
          </p:nvGrpSpPr>
          <p:grpSpPr>
            <a:xfrm rot="19579463">
              <a:off x="9339790" y="4251177"/>
              <a:ext cx="1126540" cy="380843"/>
              <a:chOff x="9069807" y="3631576"/>
              <a:chExt cx="1126540" cy="380843"/>
            </a:xfrm>
          </p:grpSpPr>
          <p:pic>
            <p:nvPicPr>
              <p:cNvPr id="113" name="Picture 112">
                <a:extLst>
                  <a:ext uri="{FF2B5EF4-FFF2-40B4-BE49-F238E27FC236}">
                    <a16:creationId xmlns:a16="http://schemas.microsoft.com/office/drawing/2014/main" id="{26619CC0-C016-90D1-581B-81995FA204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 rot="690815">
                <a:off x="9069807" y="3631576"/>
                <a:ext cx="448412" cy="380843"/>
              </a:xfrm>
              <a:prstGeom prst="rect">
                <a:avLst/>
              </a:prstGeom>
            </p:spPr>
          </p:pic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DAC8C945-7408-6FA2-9A72-110B8C1B0FAF}"/>
                  </a:ext>
                </a:extLst>
              </p:cNvPr>
              <p:cNvSpPr txBox="1"/>
              <p:nvPr/>
            </p:nvSpPr>
            <p:spPr>
              <a:xfrm rot="407274">
                <a:off x="9388690" y="3703773"/>
                <a:ext cx="807657" cy="27699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0070C0"/>
                    </a:solidFill>
                  </a:rPr>
                  <a:t>download</a:t>
                </a:r>
              </a:p>
            </p:txBody>
          </p:sp>
        </p:grpSp>
      </p:grp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50802CE-55B8-C026-4C83-620913764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896" y="988683"/>
            <a:ext cx="3669241" cy="5121327"/>
          </a:xfrm>
        </p:spPr>
        <p:txBody>
          <a:bodyPr>
            <a:noAutofit/>
          </a:bodyPr>
          <a:lstStyle/>
          <a:p>
            <a:r>
              <a:rPr lang="en-GB" sz="1800" dirty="0"/>
              <a:t>Global Broker: provides notifications of all data available in WIS2</a:t>
            </a:r>
          </a:p>
          <a:p>
            <a:r>
              <a:rPr lang="en-GB" sz="1800" dirty="0"/>
              <a:t>Subscribes to notifications from WIS2 nodes (and other Global Service instances) and republishes</a:t>
            </a:r>
          </a:p>
          <a:p>
            <a:r>
              <a:rPr lang="en-GB" sz="1800" dirty="0"/>
              <a:t>Highly-available, high-performance; multiple instances to serve global community</a:t>
            </a:r>
          </a:p>
          <a:p>
            <a:r>
              <a:rPr lang="en-GB" sz="1800" dirty="0"/>
              <a:t>Event driven discovery/access</a:t>
            </a:r>
          </a:p>
          <a:p>
            <a:pPr lvl="1"/>
            <a:r>
              <a:rPr lang="en-GB" sz="1600" dirty="0"/>
              <a:t>Push notifications</a:t>
            </a:r>
          </a:p>
          <a:p>
            <a:pPr lvl="1"/>
            <a:r>
              <a:rPr lang="en-GB" sz="1600" dirty="0"/>
              <a:t>Protocol: </a:t>
            </a:r>
            <a:r>
              <a:rPr lang="en-GB" sz="1600" b="1" dirty="0"/>
              <a:t>MQTT/S</a:t>
            </a:r>
          </a:p>
          <a:p>
            <a:pPr lvl="1"/>
            <a:r>
              <a:rPr lang="en-GB" sz="1600" dirty="0"/>
              <a:t>Encoding: </a:t>
            </a:r>
            <a:r>
              <a:rPr lang="en-GB" sz="1600" b="1" dirty="0" err="1"/>
              <a:t>GeoJSON</a:t>
            </a:r>
            <a:endParaRPr lang="en-GB" sz="1600" b="1" dirty="0"/>
          </a:p>
          <a:p>
            <a:pPr lvl="1"/>
            <a:r>
              <a:rPr lang="en-GB" sz="1600" dirty="0"/>
              <a:t>Standard topic hierarchy</a:t>
            </a:r>
          </a:p>
          <a:p>
            <a:r>
              <a:rPr lang="en-GB" sz="1800" dirty="0"/>
              <a:t>Data consumers subscribe to topics of interest at the Global Broker; server-side filtering via topic, client-side filtering via message content</a:t>
            </a:r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906F18B-618B-6256-B8FE-FFB20A1EBA65}"/>
              </a:ext>
            </a:extLst>
          </p:cNvPr>
          <p:cNvGrpSpPr/>
          <p:nvPr/>
        </p:nvGrpSpPr>
        <p:grpSpPr>
          <a:xfrm>
            <a:off x="6085086" y="3285074"/>
            <a:ext cx="502716" cy="1511158"/>
            <a:chOff x="6296228" y="3313651"/>
            <a:chExt cx="502716" cy="1511158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2746210-56ED-8CBD-B1C6-95285E3D2C18}"/>
                </a:ext>
              </a:extLst>
            </p:cNvPr>
            <p:cNvCxnSpPr>
              <a:cxnSpLocks/>
            </p:cNvCxnSpPr>
            <p:nvPr/>
          </p:nvCxnSpPr>
          <p:spPr>
            <a:xfrm>
              <a:off x="6798944" y="3313651"/>
              <a:ext cx="0" cy="1511158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C0F58C8-CD72-20C3-2BD5-16D6C468E78F}"/>
                </a:ext>
              </a:extLst>
            </p:cNvPr>
            <p:cNvSpPr txBox="1"/>
            <p:nvPr/>
          </p:nvSpPr>
          <p:spPr>
            <a:xfrm rot="16200000">
              <a:off x="6189148" y="3780148"/>
              <a:ext cx="777008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70C0"/>
                  </a:solidFill>
                </a:rPr>
                <a:t>subscribe</a:t>
              </a: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3059FAB5-EC6A-AFB8-4621-22AA8355C47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 rot="15964882">
              <a:off x="6299660" y="4223195"/>
              <a:ext cx="432452" cy="439316"/>
            </a:xfrm>
            <a:prstGeom prst="rect">
              <a:avLst/>
            </a:prstGeom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E55FAC2-9B9B-505E-61CA-3A64090E617A}"/>
              </a:ext>
            </a:extLst>
          </p:cNvPr>
          <p:cNvGrpSpPr/>
          <p:nvPr/>
        </p:nvGrpSpPr>
        <p:grpSpPr>
          <a:xfrm>
            <a:off x="7432910" y="2368746"/>
            <a:ext cx="3337943" cy="675319"/>
            <a:chOff x="7367468" y="2271924"/>
            <a:chExt cx="3337943" cy="675319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B7CF9FAF-487B-AF95-3721-973B4EAFE95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367468" y="2504104"/>
              <a:ext cx="3337943" cy="443139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2F40C6B-1783-157B-F37F-E92DD6F120B1}"/>
                </a:ext>
              </a:extLst>
            </p:cNvPr>
            <p:cNvSpPr txBox="1"/>
            <p:nvPr/>
          </p:nvSpPr>
          <p:spPr>
            <a:xfrm rot="474273">
              <a:off x="9566384" y="2554316"/>
              <a:ext cx="777008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70C0"/>
                  </a:solidFill>
                </a:rPr>
                <a:t>subscribe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0291C840-D69C-1C44-B9E4-853609519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 rot="327124">
              <a:off x="9073487" y="2271924"/>
              <a:ext cx="442176" cy="449195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CE7B9E5-97E8-4F3E-EF23-0B0766F66BE8}"/>
              </a:ext>
            </a:extLst>
          </p:cNvPr>
          <p:cNvGrpSpPr/>
          <p:nvPr/>
        </p:nvGrpSpPr>
        <p:grpSpPr>
          <a:xfrm>
            <a:off x="6909533" y="5489377"/>
            <a:ext cx="541370" cy="788973"/>
            <a:chOff x="6909533" y="5489377"/>
            <a:chExt cx="541370" cy="788973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4DC7808B-8E2C-4D3E-3E75-B5FCEBEFBD4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909533" y="5489377"/>
              <a:ext cx="541370" cy="788973"/>
            </a:xfrm>
            <a:prstGeom prst="rect">
              <a:avLst/>
            </a:prstGeom>
          </p:spPr>
        </p:pic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259516A7-9100-1B3F-9431-387616E1E803}"/>
                </a:ext>
              </a:extLst>
            </p:cNvPr>
            <p:cNvSpPr/>
            <p:nvPr/>
          </p:nvSpPr>
          <p:spPr>
            <a:xfrm rot="16200000">
              <a:off x="7247130" y="5491380"/>
              <a:ext cx="199219" cy="201769"/>
            </a:xfrm>
            <a:prstGeom prst="triangle">
              <a:avLst>
                <a:gd name="adj" fmla="val 100000"/>
              </a:avLst>
            </a:prstGeom>
            <a:solidFill>
              <a:srgbClr val="DBEEF4"/>
            </a:solidFill>
            <a:ln w="12700" cap="rnd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5470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>
            <a:extLst>
              <a:ext uri="{FF2B5EF4-FFF2-40B4-BE49-F238E27FC236}">
                <a16:creationId xmlns:a16="http://schemas.microsoft.com/office/drawing/2014/main" id="{6BE59324-5081-4C60-BD14-340C5536084D}"/>
              </a:ext>
            </a:extLst>
          </p:cNvPr>
          <p:cNvSpPr/>
          <p:nvPr/>
        </p:nvSpPr>
        <p:spPr>
          <a:xfrm>
            <a:off x="104320" y="5258282"/>
            <a:ext cx="3958542" cy="14468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A8766C-D74A-453B-A7F3-2216B3A15E54}"/>
              </a:ext>
            </a:extLst>
          </p:cNvPr>
          <p:cNvSpPr/>
          <p:nvPr/>
        </p:nvSpPr>
        <p:spPr>
          <a:xfrm flipH="1" flipV="1">
            <a:off x="405114" y="6609076"/>
            <a:ext cx="68877" cy="579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AA7464C-96A3-4C47-860D-F8FDB0C56522}"/>
              </a:ext>
            </a:extLst>
          </p:cNvPr>
          <p:cNvCxnSpPr>
            <a:cxnSpLocks/>
          </p:cNvCxnSpPr>
          <p:nvPr/>
        </p:nvCxnSpPr>
        <p:spPr>
          <a:xfrm>
            <a:off x="4029075" y="988683"/>
            <a:ext cx="0" cy="5497842"/>
          </a:xfrm>
          <a:prstGeom prst="line">
            <a:avLst/>
          </a:prstGeom>
          <a:ln w="6350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Content Placeholder 2">
            <a:extLst>
              <a:ext uri="{FF2B5EF4-FFF2-40B4-BE49-F238E27FC236}">
                <a16:creationId xmlns:a16="http://schemas.microsoft.com/office/drawing/2014/main" id="{CC425379-6F61-4D48-8479-9F9931778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896" y="978947"/>
            <a:ext cx="3669241" cy="5131064"/>
          </a:xfrm>
        </p:spPr>
        <p:txBody>
          <a:bodyPr>
            <a:noAutofit/>
          </a:bodyPr>
          <a:lstStyle/>
          <a:p>
            <a:r>
              <a:rPr lang="en-GB" sz="1800" dirty="0"/>
              <a:t>Global Cache: stores and provides a copy of </a:t>
            </a:r>
            <a:r>
              <a:rPr lang="en-GB" sz="1800" i="1" dirty="0"/>
              <a:t>real-time </a:t>
            </a:r>
            <a:r>
              <a:rPr lang="en-GB" sz="1800" dirty="0"/>
              <a:t>and </a:t>
            </a:r>
            <a:r>
              <a:rPr lang="en-GB" sz="1800" i="1" dirty="0"/>
              <a:t>near-real-time</a:t>
            </a:r>
            <a:r>
              <a:rPr lang="en-GB" sz="1800" dirty="0"/>
              <a:t> Core data from WIS2 nodes</a:t>
            </a:r>
          </a:p>
          <a:p>
            <a:r>
              <a:rPr lang="en-GB" sz="1800" dirty="0"/>
              <a:t>Data consumers </a:t>
            </a:r>
            <a:r>
              <a:rPr lang="en-GB" sz="1800" i="1" dirty="0"/>
              <a:t>should</a:t>
            </a:r>
            <a:r>
              <a:rPr lang="en-GB" sz="1800" dirty="0"/>
              <a:t> access data via Global Cache</a:t>
            </a:r>
          </a:p>
          <a:p>
            <a:r>
              <a:rPr lang="en-GB" sz="1800" dirty="0"/>
              <a:t>Raw data access server – deliberately simple, file-based data-server (</a:t>
            </a:r>
            <a:r>
              <a:rPr lang="en-GB" sz="1800" b="1" dirty="0"/>
              <a:t>HTTP/S</a:t>
            </a:r>
            <a:r>
              <a:rPr lang="en-GB" sz="1800" dirty="0"/>
              <a:t>)</a:t>
            </a:r>
          </a:p>
          <a:p>
            <a:r>
              <a:rPr lang="en-GB" sz="1800" dirty="0"/>
              <a:t>Push notifications via Global Broker (</a:t>
            </a:r>
            <a:r>
              <a:rPr lang="en-GB" sz="1800" b="1" dirty="0"/>
              <a:t>MQTT/S</a:t>
            </a:r>
            <a:r>
              <a:rPr lang="en-GB" sz="1800" dirty="0"/>
              <a:t>)</a:t>
            </a:r>
            <a:endParaRPr lang="en-GB" sz="1800" b="1" dirty="0"/>
          </a:p>
          <a:p>
            <a:r>
              <a:rPr lang="en-GB" sz="1800" dirty="0"/>
              <a:t>Encodings: agnostic/programme specific to support target communities (e.g., GRIB2, BUFR4, WaterML2, CF/</a:t>
            </a:r>
            <a:r>
              <a:rPr lang="en-GB" sz="1800" dirty="0" err="1"/>
              <a:t>NetCDF</a:t>
            </a:r>
            <a:r>
              <a:rPr lang="en-GB" sz="1800" dirty="0"/>
              <a:t>, FM301/CfRadial2, </a:t>
            </a:r>
            <a:r>
              <a:rPr lang="en-GB" sz="1800" dirty="0" err="1"/>
              <a:t>GeoJSON</a:t>
            </a:r>
            <a:r>
              <a:rPr lang="en-GB" sz="1800" dirty="0"/>
              <a:t>)</a:t>
            </a:r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F19D6D6-7048-4018-A569-25D4F760DFFD}"/>
              </a:ext>
            </a:extLst>
          </p:cNvPr>
          <p:cNvSpPr/>
          <p:nvPr/>
        </p:nvSpPr>
        <p:spPr>
          <a:xfrm>
            <a:off x="-68826" y="0"/>
            <a:ext cx="12260826" cy="734218"/>
          </a:xfrm>
          <a:prstGeom prst="rect">
            <a:avLst/>
          </a:prstGeom>
          <a:solidFill>
            <a:srgbClr val="034D9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>
              <a:defRPr/>
            </a:pPr>
            <a:r>
              <a:rPr lang="en-GB" sz="3200" b="1" dirty="0">
                <a:solidFill>
                  <a:prstClr val="white"/>
                </a:solidFill>
              </a:rPr>
              <a:t>Global Services: scaling for high-availability</a:t>
            </a:r>
            <a:endParaRPr lang="en-CH" sz="3200" b="1" dirty="0">
              <a:solidFill>
                <a:prstClr val="white"/>
              </a:solidFill>
            </a:endParaRPr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45AFCBB6-D087-426B-8996-564776FA5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FCD5AC-5239-4317-A018-1F813C8A6B4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5136187-01E4-1D7A-4E49-0B27FF3F729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021" t="12980" r="10246" b="15237"/>
          <a:stretch/>
        </p:blipFill>
        <p:spPr>
          <a:xfrm>
            <a:off x="6636463" y="4292489"/>
            <a:ext cx="380755" cy="308679"/>
          </a:xfrm>
          <a:prstGeom prst="rect">
            <a:avLst/>
          </a:prstGeom>
        </p:spPr>
      </p:pic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550DC7E-040C-FC89-080D-FB50826C9C14}"/>
              </a:ext>
            </a:extLst>
          </p:cNvPr>
          <p:cNvSpPr/>
          <p:nvPr/>
        </p:nvSpPr>
        <p:spPr>
          <a:xfrm>
            <a:off x="6003881" y="4674990"/>
            <a:ext cx="2600325" cy="1628775"/>
          </a:xfrm>
          <a:prstGeom prst="roundRect">
            <a:avLst/>
          </a:prstGeom>
          <a:solidFill>
            <a:srgbClr val="DBEEF4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DF3A23F-F9C7-0D6A-8C5D-4EFBE2C1A88B}"/>
              </a:ext>
            </a:extLst>
          </p:cNvPr>
          <p:cNvSpPr txBox="1"/>
          <p:nvPr/>
        </p:nvSpPr>
        <p:spPr>
          <a:xfrm>
            <a:off x="4500206" y="5307371"/>
            <a:ext cx="124906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GB" b="1" dirty="0"/>
              <a:t>WIS2 Node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EBE9DA53-5C9E-943A-EB76-0173416D311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239" t="1394" r="6132" b="689"/>
          <a:stretch/>
        </p:blipFill>
        <p:spPr>
          <a:xfrm>
            <a:off x="5671695" y="5153620"/>
            <a:ext cx="664369" cy="671513"/>
          </a:xfrm>
          <a:prstGeom prst="ellipse">
            <a:avLst/>
          </a:prstGeom>
        </p:spPr>
      </p:pic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1D2AA90E-1F6D-6CAA-05EF-D7BCEEC5456F}"/>
              </a:ext>
            </a:extLst>
          </p:cNvPr>
          <p:cNvSpPr/>
          <p:nvPr/>
        </p:nvSpPr>
        <p:spPr>
          <a:xfrm>
            <a:off x="6380723" y="4894978"/>
            <a:ext cx="836443" cy="460133"/>
          </a:xfrm>
          <a:prstGeom prst="roundRect">
            <a:avLst/>
          </a:prstGeom>
          <a:solidFill>
            <a:srgbClr val="95B3D7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Message Broker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8A626C2-5E43-4F18-09EC-388BAA19D8F3}"/>
              </a:ext>
            </a:extLst>
          </p:cNvPr>
          <p:cNvGrpSpPr/>
          <p:nvPr/>
        </p:nvGrpSpPr>
        <p:grpSpPr>
          <a:xfrm>
            <a:off x="7470397" y="4771758"/>
            <a:ext cx="1129668" cy="1071226"/>
            <a:chOff x="4524942" y="1975187"/>
            <a:chExt cx="1129668" cy="1071226"/>
          </a:xfrm>
        </p:grpSpPr>
        <p:sp>
          <p:nvSpPr>
            <p:cNvPr id="35" name="Flowchart: Magnetic Disk 34">
              <a:extLst>
                <a:ext uri="{FF2B5EF4-FFF2-40B4-BE49-F238E27FC236}">
                  <a16:creationId xmlns:a16="http://schemas.microsoft.com/office/drawing/2014/main" id="{89BDDCEE-7734-5C52-C7DF-209AE21CC0D1}"/>
                </a:ext>
              </a:extLst>
            </p:cNvPr>
            <p:cNvSpPr/>
            <p:nvPr/>
          </p:nvSpPr>
          <p:spPr>
            <a:xfrm>
              <a:off x="4616955" y="2420820"/>
              <a:ext cx="945645" cy="625593"/>
            </a:xfrm>
            <a:prstGeom prst="flowChartMagneticDisk">
              <a:avLst/>
            </a:prstGeom>
            <a:solidFill>
              <a:srgbClr val="00B0F0"/>
            </a:solidFill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36" name="Flowchart: Magnetic Disk 35">
              <a:extLst>
                <a:ext uri="{FF2B5EF4-FFF2-40B4-BE49-F238E27FC236}">
                  <a16:creationId xmlns:a16="http://schemas.microsoft.com/office/drawing/2014/main" id="{8A5BC6A9-867D-3383-B3F4-D5126FD8E023}"/>
                </a:ext>
              </a:extLst>
            </p:cNvPr>
            <p:cNvSpPr/>
            <p:nvPr/>
          </p:nvSpPr>
          <p:spPr>
            <a:xfrm>
              <a:off x="4616954" y="1975187"/>
              <a:ext cx="945645" cy="625593"/>
            </a:xfrm>
            <a:prstGeom prst="flowChartMagneticDisk">
              <a:avLst/>
            </a:prstGeom>
            <a:solidFill>
              <a:srgbClr val="558ED5"/>
            </a:solidFill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chemeClr val="tx1"/>
                  </a:solidFill>
                </a:rPr>
                <a:t>Core Data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BF0CA19-EB8B-10D4-1E31-4111C1407754}"/>
                </a:ext>
              </a:extLst>
            </p:cNvPr>
            <p:cNvSpPr txBox="1"/>
            <p:nvPr/>
          </p:nvSpPr>
          <p:spPr>
            <a:xfrm>
              <a:off x="4524942" y="2682845"/>
              <a:ext cx="11296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Recommended</a:t>
              </a:r>
            </a:p>
          </p:txBody>
        </p:sp>
      </p:grp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8E747A63-8CB6-26DC-6D7A-FCDCA4E6EC34}"/>
              </a:ext>
            </a:extLst>
          </p:cNvPr>
          <p:cNvSpPr/>
          <p:nvPr/>
        </p:nvSpPr>
        <p:spPr>
          <a:xfrm>
            <a:off x="5631780" y="1387995"/>
            <a:ext cx="3429233" cy="2651540"/>
          </a:xfrm>
          <a:prstGeom prst="roundRect">
            <a:avLst>
              <a:gd name="adj" fmla="val 9697"/>
            </a:avLst>
          </a:prstGeom>
          <a:solidFill>
            <a:srgbClr val="DBEEF4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ECA62BCC-C251-5885-B651-83CFAAF2D8C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251" r="6027" b="4412"/>
          <a:stretch/>
        </p:blipFill>
        <p:spPr>
          <a:xfrm>
            <a:off x="7264237" y="2988273"/>
            <a:ext cx="935832" cy="928688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Picture 39" descr="A picture containing text, balloon, transport, aircraft&#10;&#10;Description automatically generated">
            <a:extLst>
              <a:ext uri="{FF2B5EF4-FFF2-40B4-BE49-F238E27FC236}">
                <a16:creationId xmlns:a16="http://schemas.microsoft.com/office/drawing/2014/main" id="{54A29010-269D-3A19-3A0E-D4826C0DDB89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20435" y="2146164"/>
            <a:ext cx="1222689" cy="1135201"/>
          </a:xfrm>
          <a:prstGeom prst="rect">
            <a:avLst/>
          </a:prstGeom>
          <a:effectLst/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6CF7D160-0FA8-CCC9-0B2F-5E17B78C3A37}"/>
              </a:ext>
            </a:extLst>
          </p:cNvPr>
          <p:cNvSpPr txBox="1"/>
          <p:nvPr/>
        </p:nvSpPr>
        <p:spPr>
          <a:xfrm>
            <a:off x="4107014" y="2386084"/>
            <a:ext cx="960969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GB" b="1" dirty="0"/>
              <a:t>Global</a:t>
            </a:r>
          </a:p>
          <a:p>
            <a:pPr algn="r"/>
            <a:r>
              <a:rPr lang="en-GB" b="1" dirty="0"/>
              <a:t>Services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A335EFB-57E0-2B4C-4D7C-34A3543EBBD9}"/>
              </a:ext>
            </a:extLst>
          </p:cNvPr>
          <p:cNvSpPr txBox="1"/>
          <p:nvPr/>
        </p:nvSpPr>
        <p:spPr>
          <a:xfrm>
            <a:off x="7155712" y="3746810"/>
            <a:ext cx="115288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GB" sz="1400" b="1" dirty="0"/>
              <a:t>Global Cache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1868017-3A0E-1517-66E7-5C3C1637388A}"/>
              </a:ext>
            </a:extLst>
          </p:cNvPr>
          <p:cNvGrpSpPr/>
          <p:nvPr/>
        </p:nvGrpSpPr>
        <p:grpSpPr>
          <a:xfrm>
            <a:off x="6238350" y="2114262"/>
            <a:ext cx="1203471" cy="1078660"/>
            <a:chOff x="6238350" y="2114262"/>
            <a:chExt cx="1203471" cy="1078660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AC6AE036-16C4-587A-3E7A-8B013CB1658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4327" t="2429" r="3850" b="3820"/>
            <a:stretch/>
          </p:blipFill>
          <p:spPr>
            <a:xfrm>
              <a:off x="6382771" y="2264234"/>
              <a:ext cx="935832" cy="928688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82D7D47-6C5A-6578-112F-04400FF633CC}"/>
                </a:ext>
              </a:extLst>
            </p:cNvPr>
            <p:cNvSpPr txBox="1"/>
            <p:nvPr/>
          </p:nvSpPr>
          <p:spPr>
            <a:xfrm>
              <a:off x="6238350" y="2114262"/>
              <a:ext cx="1203471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400" b="1" dirty="0"/>
                <a:t>Global Broker</a:t>
              </a:r>
            </a:p>
          </p:txBody>
        </p:sp>
      </p:grp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A2DA58E-DD7C-510B-EDCE-0E44093F3606}"/>
              </a:ext>
            </a:extLst>
          </p:cNvPr>
          <p:cNvCxnSpPr/>
          <p:nvPr/>
        </p:nvCxnSpPr>
        <p:spPr>
          <a:xfrm>
            <a:off x="4029075" y="1366970"/>
            <a:ext cx="0" cy="5119555"/>
          </a:xfrm>
          <a:prstGeom prst="line">
            <a:avLst/>
          </a:prstGeom>
          <a:ln w="6350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60BC21E-4A5B-17C9-698D-9AD59ADDBEC8}"/>
              </a:ext>
            </a:extLst>
          </p:cNvPr>
          <p:cNvGrpSpPr/>
          <p:nvPr/>
        </p:nvGrpSpPr>
        <p:grpSpPr>
          <a:xfrm>
            <a:off x="10559611" y="2890648"/>
            <a:ext cx="1152880" cy="1472091"/>
            <a:chOff x="10559611" y="2648050"/>
            <a:chExt cx="1152880" cy="1472091"/>
          </a:xfrm>
        </p:grpSpPr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41CE768C-86D4-93A9-6A20-82FD4F6FA46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0782472" y="2648050"/>
              <a:ext cx="697860" cy="898090"/>
            </a:xfrm>
            <a:prstGeom prst="rect">
              <a:avLst/>
            </a:prstGeom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7BDC2D2-82B6-D07B-6FED-8F54B46EED95}"/>
                </a:ext>
              </a:extLst>
            </p:cNvPr>
            <p:cNvSpPr txBox="1"/>
            <p:nvPr/>
          </p:nvSpPr>
          <p:spPr>
            <a:xfrm>
              <a:off x="10559611" y="3473810"/>
              <a:ext cx="1152880" cy="64633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b="1" dirty="0"/>
                <a:t>Data </a:t>
              </a:r>
            </a:p>
            <a:p>
              <a:pPr algn="ctr"/>
              <a:r>
                <a:rPr lang="en-GB" b="1" dirty="0"/>
                <a:t>Consumer</a:t>
              </a:r>
            </a:p>
          </p:txBody>
        </p:sp>
      </p:grp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621049EF-EDA8-BFDD-AD77-EBE0675B88D8}"/>
              </a:ext>
            </a:extLst>
          </p:cNvPr>
          <p:cNvSpPr/>
          <p:nvPr/>
        </p:nvSpPr>
        <p:spPr>
          <a:xfrm rot="21104695">
            <a:off x="10104595" y="2141196"/>
            <a:ext cx="658121" cy="108092"/>
          </a:xfrm>
          <a:prstGeom prst="triangle">
            <a:avLst>
              <a:gd name="adj" fmla="val 1938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8C62809F-9A27-8C96-E24F-558BFDB98FCA}"/>
              </a:ext>
            </a:extLst>
          </p:cNvPr>
          <p:cNvSpPr/>
          <p:nvPr/>
        </p:nvSpPr>
        <p:spPr>
          <a:xfrm rot="21104695" flipH="1" flipV="1">
            <a:off x="10161908" y="1424268"/>
            <a:ext cx="830605" cy="108092"/>
          </a:xfrm>
          <a:prstGeom prst="triangle">
            <a:avLst>
              <a:gd name="adj" fmla="val 1938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8E45BB2-66B3-2DC6-8213-31A4140BDC24}"/>
              </a:ext>
            </a:extLst>
          </p:cNvPr>
          <p:cNvGrpSpPr/>
          <p:nvPr/>
        </p:nvGrpSpPr>
        <p:grpSpPr>
          <a:xfrm>
            <a:off x="7459543" y="2751754"/>
            <a:ext cx="3337943" cy="878449"/>
            <a:chOff x="7396043" y="2751754"/>
            <a:chExt cx="3337943" cy="878449"/>
          </a:xfrm>
        </p:grpSpPr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A7B1A7F4-088E-C02E-6360-885E30121C5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396043" y="2751754"/>
              <a:ext cx="3337943" cy="443139"/>
            </a:xfrm>
            <a:prstGeom prst="straightConnector1">
              <a:avLst/>
            </a:prstGeom>
            <a:ln>
              <a:solidFill>
                <a:srgbClr val="0070C0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CEB6BB5B-84F6-3776-C6A3-38DE99CFA0A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9021" t="12980" r="10246" b="15237"/>
            <a:stretch/>
          </p:blipFill>
          <p:spPr>
            <a:xfrm rot="396140">
              <a:off x="9037542" y="3049596"/>
              <a:ext cx="601900" cy="487961"/>
            </a:xfrm>
            <a:prstGeom prst="rect">
              <a:avLst/>
            </a:prstGeom>
          </p:spPr>
        </p:pic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B7B7EA5-C332-8AF2-27D2-4206AC16DF85}"/>
                </a:ext>
              </a:extLst>
            </p:cNvPr>
            <p:cNvSpPr txBox="1"/>
            <p:nvPr/>
          </p:nvSpPr>
          <p:spPr>
            <a:xfrm rot="474273">
              <a:off x="9595297" y="3168538"/>
              <a:ext cx="935384" cy="46166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70C0"/>
                  </a:solidFill>
                </a:rPr>
                <a:t>notification </a:t>
              </a:r>
            </a:p>
            <a:p>
              <a:pPr algn="ctr"/>
              <a:r>
                <a:rPr lang="en-GB" sz="1200" dirty="0">
                  <a:solidFill>
                    <a:srgbClr val="0070C0"/>
                  </a:solidFill>
                </a:rPr>
                <a:t>of new data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80DC4E3-8F3A-AC73-CDC0-9820752DF6F4}"/>
              </a:ext>
            </a:extLst>
          </p:cNvPr>
          <p:cNvGrpSpPr/>
          <p:nvPr/>
        </p:nvGrpSpPr>
        <p:grpSpPr>
          <a:xfrm>
            <a:off x="6574909" y="3292352"/>
            <a:ext cx="461665" cy="1511158"/>
            <a:chOff x="6574909" y="3292352"/>
            <a:chExt cx="461665" cy="1511158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9BFEFC99-2DAB-D9F5-E4C6-E16165C1CE51}"/>
                </a:ext>
              </a:extLst>
            </p:cNvPr>
            <p:cNvGrpSpPr/>
            <p:nvPr/>
          </p:nvGrpSpPr>
          <p:grpSpPr>
            <a:xfrm>
              <a:off x="6625850" y="4214259"/>
              <a:ext cx="380754" cy="420324"/>
              <a:chOff x="6625850" y="4214259"/>
              <a:chExt cx="380754" cy="420324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44AFC20A-B1B6-804A-8A4B-A5EA3B7169B1}"/>
                  </a:ext>
                </a:extLst>
              </p:cNvPr>
              <p:cNvSpPr/>
              <p:nvPr/>
            </p:nvSpPr>
            <p:spPr>
              <a:xfrm>
                <a:off x="6625850" y="4214259"/>
                <a:ext cx="380754" cy="4203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98" name="Picture 97">
                <a:extLst>
                  <a:ext uri="{FF2B5EF4-FFF2-40B4-BE49-F238E27FC236}">
                    <a16:creationId xmlns:a16="http://schemas.microsoft.com/office/drawing/2014/main" id="{D2491EDF-2DD5-BB7D-D1E9-7504D20C543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9021" t="12980" r="10246" b="15237"/>
              <a:stretch/>
            </p:blipFill>
            <p:spPr>
              <a:xfrm rot="16200000">
                <a:off x="6636463" y="4277127"/>
                <a:ext cx="380755" cy="308679"/>
              </a:xfrm>
              <a:prstGeom prst="rect">
                <a:avLst/>
              </a:prstGeom>
            </p:spPr>
          </p:pic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64C0FF0B-DAE9-FB83-51F5-D4F4D2F9F8B6}"/>
                </a:ext>
              </a:extLst>
            </p:cNvPr>
            <p:cNvGrpSpPr/>
            <p:nvPr/>
          </p:nvGrpSpPr>
          <p:grpSpPr>
            <a:xfrm>
              <a:off x="6574909" y="3292352"/>
              <a:ext cx="461665" cy="1511158"/>
              <a:chOff x="6574909" y="3292352"/>
              <a:chExt cx="461665" cy="1511158"/>
            </a:xfrm>
          </p:grpSpPr>
          <p:cxnSp>
            <p:nvCxnSpPr>
              <p:cNvPr id="62" name="Straight Arrow Connector 61">
                <a:extLst>
                  <a:ext uri="{FF2B5EF4-FFF2-40B4-BE49-F238E27FC236}">
                    <a16:creationId xmlns:a16="http://schemas.microsoft.com/office/drawing/2014/main" id="{445E4B07-6389-B491-3071-E6047C3271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5961" y="3292352"/>
                <a:ext cx="0" cy="1511158"/>
              </a:xfrm>
              <a:prstGeom prst="straightConnector1">
                <a:avLst/>
              </a:prstGeom>
              <a:ln>
                <a:solidFill>
                  <a:srgbClr val="0070C0"/>
                </a:solidFill>
                <a:headEnd type="triangl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D1BF03C-814E-3BCC-01D3-07501AD7700F}"/>
                  </a:ext>
                </a:extLst>
              </p:cNvPr>
              <p:cNvSpPr txBox="1"/>
              <p:nvPr/>
            </p:nvSpPr>
            <p:spPr>
              <a:xfrm rot="16200000">
                <a:off x="6338050" y="3593258"/>
                <a:ext cx="935384" cy="46166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0070C0"/>
                    </a:solidFill>
                  </a:rPr>
                  <a:t>notification </a:t>
                </a:r>
              </a:p>
              <a:p>
                <a:pPr algn="ctr"/>
                <a:r>
                  <a:rPr lang="en-GB" sz="1200" dirty="0">
                    <a:solidFill>
                      <a:srgbClr val="0070C0"/>
                    </a:solidFill>
                  </a:rPr>
                  <a:t>of new data</a:t>
                </a:r>
              </a:p>
            </p:txBody>
          </p:sp>
        </p:grp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7860408F-44F8-0BB1-F59D-37C7DE48B992}"/>
              </a:ext>
            </a:extLst>
          </p:cNvPr>
          <p:cNvGrpSpPr/>
          <p:nvPr/>
        </p:nvGrpSpPr>
        <p:grpSpPr>
          <a:xfrm>
            <a:off x="7500714" y="3961177"/>
            <a:ext cx="640239" cy="807657"/>
            <a:chOff x="7500714" y="3961177"/>
            <a:chExt cx="640239" cy="807657"/>
          </a:xfrm>
        </p:grpSpPr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F46A2A23-12D8-667E-507A-1D6F1FA65A3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837077" y="3999026"/>
              <a:ext cx="142627" cy="722361"/>
            </a:xfrm>
            <a:prstGeom prst="straightConnector1">
              <a:avLst/>
            </a:prstGeom>
            <a:ln>
              <a:solidFill>
                <a:srgbClr val="0070C0"/>
              </a:solidFill>
              <a:headEnd type="triangl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3" name="Picture 102">
              <a:extLst>
                <a:ext uri="{FF2B5EF4-FFF2-40B4-BE49-F238E27FC236}">
                  <a16:creationId xmlns:a16="http://schemas.microsoft.com/office/drawing/2014/main" id="{DC0DA38D-36F9-8AEF-AC04-10376275BEE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rot="15620929">
              <a:off x="7466930" y="4207753"/>
              <a:ext cx="448412" cy="380843"/>
            </a:xfrm>
            <a:prstGeom prst="rect">
              <a:avLst/>
            </a:prstGeom>
          </p:spPr>
        </p:pic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48F26008-4F38-A5C8-7672-9BC1C36B5102}"/>
                </a:ext>
              </a:extLst>
            </p:cNvPr>
            <p:cNvSpPr txBox="1"/>
            <p:nvPr/>
          </p:nvSpPr>
          <p:spPr>
            <a:xfrm rot="15514321">
              <a:off x="7598625" y="4226506"/>
              <a:ext cx="807657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70C0"/>
                  </a:solidFill>
                </a:rPr>
                <a:t>download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DAEEC0DD-00E3-0770-1C25-A814ECA80350}"/>
              </a:ext>
            </a:extLst>
          </p:cNvPr>
          <p:cNvGrpSpPr/>
          <p:nvPr/>
        </p:nvGrpSpPr>
        <p:grpSpPr>
          <a:xfrm>
            <a:off x="8417118" y="3471998"/>
            <a:ext cx="2160092" cy="540421"/>
            <a:chOff x="8417118" y="3471998"/>
            <a:chExt cx="2160092" cy="540421"/>
          </a:xfrm>
        </p:grpSpPr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A6CA9C15-42E7-050F-1417-4AF419B5D46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17118" y="3471998"/>
              <a:ext cx="2160092" cy="279406"/>
            </a:xfrm>
            <a:prstGeom prst="straightConnector1">
              <a:avLst/>
            </a:prstGeom>
            <a:ln>
              <a:solidFill>
                <a:srgbClr val="0070C0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7" name="Picture 106">
              <a:extLst>
                <a:ext uri="{FF2B5EF4-FFF2-40B4-BE49-F238E27FC236}">
                  <a16:creationId xmlns:a16="http://schemas.microsoft.com/office/drawing/2014/main" id="{A9B88BE8-249E-F4F1-718F-8ED7C31007E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rot="690815">
              <a:off x="9069807" y="3631576"/>
              <a:ext cx="448412" cy="380843"/>
            </a:xfrm>
            <a:prstGeom prst="rect">
              <a:avLst/>
            </a:prstGeom>
          </p:spPr>
        </p:pic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152D77E1-3764-AA2E-0923-DB236BD6D238}"/>
                </a:ext>
              </a:extLst>
            </p:cNvPr>
            <p:cNvSpPr txBox="1"/>
            <p:nvPr/>
          </p:nvSpPr>
          <p:spPr>
            <a:xfrm rot="407274">
              <a:off x="9388690" y="3703773"/>
              <a:ext cx="807657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70C0"/>
                  </a:solidFill>
                </a:rPr>
                <a:t>download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48D82F8B-732B-9CC7-C70E-CC24C15A8E88}"/>
              </a:ext>
            </a:extLst>
          </p:cNvPr>
          <p:cNvGrpSpPr/>
          <p:nvPr/>
        </p:nvGrpSpPr>
        <p:grpSpPr>
          <a:xfrm>
            <a:off x="8669032" y="3900698"/>
            <a:ext cx="1908178" cy="1020178"/>
            <a:chOff x="8669032" y="3900698"/>
            <a:chExt cx="1908178" cy="1020178"/>
          </a:xfrm>
        </p:grpSpPr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10FC700B-8DD1-97A6-EF0B-3E9DD13AE54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69032" y="3900698"/>
              <a:ext cx="1908178" cy="902812"/>
            </a:xfrm>
            <a:prstGeom prst="straightConnector1">
              <a:avLst/>
            </a:prstGeom>
            <a:ln>
              <a:solidFill>
                <a:srgbClr val="0070C0"/>
              </a:solidFill>
              <a:prstDash val="sysDash"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11" name="Picture 110" descr="Shape&#10;&#10;Description automatically generated">
              <a:extLst>
                <a:ext uri="{FF2B5EF4-FFF2-40B4-BE49-F238E27FC236}">
                  <a16:creationId xmlns:a16="http://schemas.microsoft.com/office/drawing/2014/main" id="{FEBF0487-A417-696C-EA8B-631121C2451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 rot="723029">
              <a:off x="8714823" y="4381387"/>
              <a:ext cx="539489" cy="539489"/>
            </a:xfrm>
            <a:prstGeom prst="rect">
              <a:avLst/>
            </a:prstGeom>
          </p:spPr>
        </p:pic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6F714C7A-0184-C931-350D-D9B6B09C2981}"/>
                </a:ext>
              </a:extLst>
            </p:cNvPr>
            <p:cNvGrpSpPr/>
            <p:nvPr/>
          </p:nvGrpSpPr>
          <p:grpSpPr>
            <a:xfrm rot="19579463">
              <a:off x="9339790" y="4251177"/>
              <a:ext cx="1126540" cy="380843"/>
              <a:chOff x="9069807" y="3631576"/>
              <a:chExt cx="1126540" cy="380843"/>
            </a:xfrm>
          </p:grpSpPr>
          <p:pic>
            <p:nvPicPr>
              <p:cNvPr id="113" name="Picture 112">
                <a:extLst>
                  <a:ext uri="{FF2B5EF4-FFF2-40B4-BE49-F238E27FC236}">
                    <a16:creationId xmlns:a16="http://schemas.microsoft.com/office/drawing/2014/main" id="{26619CC0-C016-90D1-581B-81995FA204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 rot="690815">
                <a:off x="9069807" y="3631576"/>
                <a:ext cx="448412" cy="380843"/>
              </a:xfrm>
              <a:prstGeom prst="rect">
                <a:avLst/>
              </a:prstGeom>
            </p:spPr>
          </p:pic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DAC8C945-7408-6FA2-9A72-110B8C1B0FAF}"/>
                  </a:ext>
                </a:extLst>
              </p:cNvPr>
              <p:cNvSpPr txBox="1"/>
              <p:nvPr/>
            </p:nvSpPr>
            <p:spPr>
              <a:xfrm rot="407274">
                <a:off x="9388690" y="3703773"/>
                <a:ext cx="807657" cy="27699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0070C0"/>
                    </a:solidFill>
                  </a:rPr>
                  <a:t>download</a:t>
                </a:r>
              </a:p>
            </p:txBody>
          </p:sp>
        </p:grp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CD09FBCF-BBDB-5676-3C6A-306AB4A9EAA1}"/>
              </a:ext>
            </a:extLst>
          </p:cNvPr>
          <p:cNvGrpSpPr/>
          <p:nvPr/>
        </p:nvGrpSpPr>
        <p:grpSpPr>
          <a:xfrm>
            <a:off x="6085086" y="3285074"/>
            <a:ext cx="502716" cy="1511158"/>
            <a:chOff x="6296228" y="3313651"/>
            <a:chExt cx="502716" cy="1511158"/>
          </a:xfrm>
        </p:grpSpPr>
        <p:cxnSp>
          <p:nvCxnSpPr>
            <p:cNvPr id="122" name="Straight Arrow Connector 121">
              <a:extLst>
                <a:ext uri="{FF2B5EF4-FFF2-40B4-BE49-F238E27FC236}">
                  <a16:creationId xmlns:a16="http://schemas.microsoft.com/office/drawing/2014/main" id="{31124145-125F-5AE9-1D61-FEF140D38524}"/>
                </a:ext>
              </a:extLst>
            </p:cNvPr>
            <p:cNvCxnSpPr>
              <a:cxnSpLocks/>
            </p:cNvCxnSpPr>
            <p:nvPr/>
          </p:nvCxnSpPr>
          <p:spPr>
            <a:xfrm>
              <a:off x="6798944" y="3313651"/>
              <a:ext cx="0" cy="1511158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129CC586-E120-B9AF-98BB-0A4C5D97FD3D}"/>
                </a:ext>
              </a:extLst>
            </p:cNvPr>
            <p:cNvSpPr txBox="1"/>
            <p:nvPr/>
          </p:nvSpPr>
          <p:spPr>
            <a:xfrm rot="16200000">
              <a:off x="6189148" y="3780148"/>
              <a:ext cx="777008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70C0"/>
                  </a:solidFill>
                </a:rPr>
                <a:t>subscribe</a:t>
              </a:r>
            </a:p>
          </p:txBody>
        </p:sp>
        <p:pic>
          <p:nvPicPr>
            <p:cNvPr id="124" name="Picture 123">
              <a:extLst>
                <a:ext uri="{FF2B5EF4-FFF2-40B4-BE49-F238E27FC236}">
                  <a16:creationId xmlns:a16="http://schemas.microsoft.com/office/drawing/2014/main" id="{065DF4A2-9C0E-1FF1-ACAC-ECBBE406A0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 rot="15964882">
              <a:off x="6299660" y="4223195"/>
              <a:ext cx="432452" cy="439316"/>
            </a:xfrm>
            <a:prstGeom prst="rect">
              <a:avLst/>
            </a:prstGeom>
          </p:spPr>
        </p:pic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60B65245-692B-92B4-2E19-71A09E8EB8A1}"/>
              </a:ext>
            </a:extLst>
          </p:cNvPr>
          <p:cNvGrpSpPr/>
          <p:nvPr/>
        </p:nvGrpSpPr>
        <p:grpSpPr>
          <a:xfrm>
            <a:off x="7432910" y="2368746"/>
            <a:ext cx="3337943" cy="675319"/>
            <a:chOff x="7367468" y="2271924"/>
            <a:chExt cx="3337943" cy="675319"/>
          </a:xfrm>
        </p:grpSpPr>
        <p:cxnSp>
          <p:nvCxnSpPr>
            <p:cNvPr id="127" name="Straight Arrow Connector 126">
              <a:extLst>
                <a:ext uri="{FF2B5EF4-FFF2-40B4-BE49-F238E27FC236}">
                  <a16:creationId xmlns:a16="http://schemas.microsoft.com/office/drawing/2014/main" id="{0F818E87-5A96-FEE2-89CE-962520ADCAC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367468" y="2504104"/>
              <a:ext cx="3337943" cy="443139"/>
            </a:xfrm>
            <a:prstGeom prst="straightConnector1">
              <a:avLst/>
            </a:prstGeom>
            <a:ln>
              <a:solidFill>
                <a:srgbClr val="0070C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24" name="TextBox 1023">
              <a:extLst>
                <a:ext uri="{FF2B5EF4-FFF2-40B4-BE49-F238E27FC236}">
                  <a16:creationId xmlns:a16="http://schemas.microsoft.com/office/drawing/2014/main" id="{86D5F034-B614-903E-0AE3-DF834F7CA970}"/>
                </a:ext>
              </a:extLst>
            </p:cNvPr>
            <p:cNvSpPr txBox="1"/>
            <p:nvPr/>
          </p:nvSpPr>
          <p:spPr>
            <a:xfrm rot="474273">
              <a:off x="9566384" y="2554316"/>
              <a:ext cx="777008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sz="1200" dirty="0">
                  <a:solidFill>
                    <a:srgbClr val="0070C0"/>
                  </a:solidFill>
                </a:rPr>
                <a:t>subscribe</a:t>
              </a:r>
            </a:p>
          </p:txBody>
        </p:sp>
        <p:pic>
          <p:nvPicPr>
            <p:cNvPr id="1025" name="Picture 1024">
              <a:extLst>
                <a:ext uri="{FF2B5EF4-FFF2-40B4-BE49-F238E27FC236}">
                  <a16:creationId xmlns:a16="http://schemas.microsoft.com/office/drawing/2014/main" id="{518D9C59-0E2E-1BA0-5D03-68CAF2E325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 rot="327124">
              <a:off x="9073487" y="2271924"/>
              <a:ext cx="442176" cy="449195"/>
            </a:xfrm>
            <a:prstGeom prst="rect">
              <a:avLst/>
            </a:prstGeom>
          </p:spPr>
        </p:pic>
      </p:grpSp>
      <p:grpSp>
        <p:nvGrpSpPr>
          <p:cNvPr id="1026" name="Group 1025">
            <a:extLst>
              <a:ext uri="{FF2B5EF4-FFF2-40B4-BE49-F238E27FC236}">
                <a16:creationId xmlns:a16="http://schemas.microsoft.com/office/drawing/2014/main" id="{CC9E7B8E-7A94-B947-BAF7-BAC2327EC650}"/>
              </a:ext>
            </a:extLst>
          </p:cNvPr>
          <p:cNvGrpSpPr/>
          <p:nvPr/>
        </p:nvGrpSpPr>
        <p:grpSpPr>
          <a:xfrm>
            <a:off x="6909533" y="5489377"/>
            <a:ext cx="541370" cy="788973"/>
            <a:chOff x="6909533" y="5489377"/>
            <a:chExt cx="541370" cy="788973"/>
          </a:xfrm>
        </p:grpSpPr>
        <p:pic>
          <p:nvPicPr>
            <p:cNvPr id="1027" name="Picture 1026">
              <a:extLst>
                <a:ext uri="{FF2B5EF4-FFF2-40B4-BE49-F238E27FC236}">
                  <a16:creationId xmlns:a16="http://schemas.microsoft.com/office/drawing/2014/main" id="{45395111-59CC-6957-9511-92C0ECB6EAE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909533" y="5489377"/>
              <a:ext cx="541370" cy="788973"/>
            </a:xfrm>
            <a:prstGeom prst="rect">
              <a:avLst/>
            </a:prstGeom>
          </p:spPr>
        </p:pic>
        <p:sp>
          <p:nvSpPr>
            <p:cNvPr id="1028" name="Isosceles Triangle 1027">
              <a:extLst>
                <a:ext uri="{FF2B5EF4-FFF2-40B4-BE49-F238E27FC236}">
                  <a16:creationId xmlns:a16="http://schemas.microsoft.com/office/drawing/2014/main" id="{A68F7BCE-9DF9-2DB5-C8D4-3FD64BC6EA40}"/>
                </a:ext>
              </a:extLst>
            </p:cNvPr>
            <p:cNvSpPr/>
            <p:nvPr/>
          </p:nvSpPr>
          <p:spPr>
            <a:xfrm rot="16200000">
              <a:off x="7247130" y="5491380"/>
              <a:ext cx="199219" cy="201769"/>
            </a:xfrm>
            <a:prstGeom prst="triangle">
              <a:avLst>
                <a:gd name="adj" fmla="val 100000"/>
              </a:avLst>
            </a:prstGeom>
            <a:solidFill>
              <a:srgbClr val="DBEEF4"/>
            </a:solidFill>
            <a:ln w="12700" cap="rnd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0426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loud 16">
            <a:extLst>
              <a:ext uri="{FF2B5EF4-FFF2-40B4-BE49-F238E27FC236}">
                <a16:creationId xmlns:a16="http://schemas.microsoft.com/office/drawing/2014/main" id="{05AE10B9-8254-9150-CCAB-21DE42407EF0}"/>
              </a:ext>
            </a:extLst>
          </p:cNvPr>
          <p:cNvSpPr/>
          <p:nvPr/>
        </p:nvSpPr>
        <p:spPr>
          <a:xfrm>
            <a:off x="1761566" y="1059776"/>
            <a:ext cx="8444752" cy="5384156"/>
          </a:xfrm>
          <a:prstGeom prst="cloud">
            <a:avLst/>
          </a:prstGeom>
          <a:solidFill>
            <a:schemeClr val="accent1">
              <a:alpha val="5000"/>
            </a:schemeClr>
          </a:solidFill>
          <a:ln>
            <a:solidFill>
              <a:schemeClr val="accent1">
                <a:shade val="95000"/>
                <a:satMod val="105000"/>
                <a:alpha val="151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322A3646-55FE-DD63-4C3A-D4DB8221B759}"/>
              </a:ext>
            </a:extLst>
          </p:cNvPr>
          <p:cNvSpPr/>
          <p:nvPr/>
        </p:nvSpPr>
        <p:spPr>
          <a:xfrm>
            <a:off x="4323742" y="3068514"/>
            <a:ext cx="2338620" cy="1139385"/>
          </a:xfrm>
          <a:prstGeom prst="roundRect">
            <a:avLst/>
          </a:prstGeom>
          <a:solidFill>
            <a:srgbClr val="00B050">
              <a:alpha val="7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WIS2 Global Discovery Catalogue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52191A3-8A5E-41C0-4EDB-5C3180B59D7C}"/>
              </a:ext>
            </a:extLst>
          </p:cNvPr>
          <p:cNvSpPr/>
          <p:nvPr/>
        </p:nvSpPr>
        <p:spPr>
          <a:xfrm>
            <a:off x="-53788" y="0"/>
            <a:ext cx="12245788" cy="734218"/>
          </a:xfrm>
          <a:prstGeom prst="rect">
            <a:avLst/>
          </a:prstGeom>
          <a:solidFill>
            <a:srgbClr val="034D9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b="1" dirty="0"/>
              <a:t>Finding and downloading data from WIS2: full workflow</a:t>
            </a:r>
            <a:endParaRPr lang="en-CH" sz="3200" b="1" dirty="0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7002177F-6DE9-53D3-CB46-E00151CE51D4}"/>
              </a:ext>
            </a:extLst>
          </p:cNvPr>
          <p:cNvSpPr/>
          <p:nvPr/>
        </p:nvSpPr>
        <p:spPr>
          <a:xfrm>
            <a:off x="7867698" y="1209606"/>
            <a:ext cx="2338620" cy="1139385"/>
          </a:xfrm>
          <a:prstGeom prst="roundRect">
            <a:avLst/>
          </a:prstGeom>
          <a:solidFill>
            <a:srgbClr val="00B050">
              <a:alpha val="7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WIS2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Global Broker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4360D36-8BBB-3F67-C9F9-9440A58F0458}"/>
              </a:ext>
            </a:extLst>
          </p:cNvPr>
          <p:cNvSpPr/>
          <p:nvPr/>
        </p:nvSpPr>
        <p:spPr>
          <a:xfrm>
            <a:off x="7867698" y="4923212"/>
            <a:ext cx="2338620" cy="1139385"/>
          </a:xfrm>
          <a:prstGeom prst="roundRect">
            <a:avLst/>
          </a:prstGeom>
          <a:solidFill>
            <a:srgbClr val="00B050">
              <a:alpha val="7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WIS2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Global Cache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210779E-28F9-58A5-E90E-9BB448A91957}"/>
              </a:ext>
            </a:extLst>
          </p:cNvPr>
          <p:cNvGrpSpPr/>
          <p:nvPr/>
        </p:nvGrpSpPr>
        <p:grpSpPr>
          <a:xfrm>
            <a:off x="368700" y="2797557"/>
            <a:ext cx="1152880" cy="1472091"/>
            <a:chOff x="10559611" y="2648050"/>
            <a:chExt cx="1152880" cy="147209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FB39FC8-8E24-B6AD-AFDD-B73461682E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0782472" y="2648050"/>
              <a:ext cx="697860" cy="89809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E73DE0F-31E3-426C-C6EF-CF624885E6B8}"/>
                </a:ext>
              </a:extLst>
            </p:cNvPr>
            <p:cNvSpPr txBox="1"/>
            <p:nvPr/>
          </p:nvSpPr>
          <p:spPr>
            <a:xfrm>
              <a:off x="10559611" y="3473810"/>
              <a:ext cx="1152880" cy="646331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GB" b="1" dirty="0"/>
                <a:t>Data </a:t>
              </a:r>
            </a:p>
            <a:p>
              <a:pPr algn="ctr"/>
              <a:r>
                <a:rPr lang="en-GB" b="1" dirty="0"/>
                <a:t>Consumer</a:t>
              </a:r>
            </a:p>
          </p:txBody>
        </p:sp>
      </p:grp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593B46B-3354-7E83-F708-D64244DB44DB}"/>
              </a:ext>
            </a:extLst>
          </p:cNvPr>
          <p:cNvCxnSpPr>
            <a:cxnSpLocks/>
            <a:stCxn id="2" idx="2"/>
            <a:endCxn id="3" idx="0"/>
          </p:cNvCxnSpPr>
          <p:nvPr/>
        </p:nvCxnSpPr>
        <p:spPr>
          <a:xfrm>
            <a:off x="9037008" y="2348991"/>
            <a:ext cx="0" cy="25742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979AA04-354F-87E6-389E-DC96BBA92F57}"/>
              </a:ext>
            </a:extLst>
          </p:cNvPr>
          <p:cNvGrpSpPr/>
          <p:nvPr/>
        </p:nvGrpSpPr>
        <p:grpSpPr>
          <a:xfrm>
            <a:off x="1512282" y="3256462"/>
            <a:ext cx="2811460" cy="381744"/>
            <a:chOff x="1512282" y="3256462"/>
            <a:chExt cx="2811460" cy="381744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44D626E-3EA3-8713-7C70-E6D70181295F}"/>
                </a:ext>
              </a:extLst>
            </p:cNvPr>
            <p:cNvCxnSpPr>
              <a:cxnSpLocks/>
            </p:cNvCxnSpPr>
            <p:nvPr/>
          </p:nvCxnSpPr>
          <p:spPr>
            <a:xfrm>
              <a:off x="1512282" y="3524003"/>
              <a:ext cx="2811460" cy="11420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4305111-F905-CCB4-5303-8AD872CCBE96}"/>
                </a:ext>
              </a:extLst>
            </p:cNvPr>
            <p:cNvSpPr txBox="1"/>
            <p:nvPr/>
          </p:nvSpPr>
          <p:spPr>
            <a:xfrm>
              <a:off x="2595947" y="3256462"/>
              <a:ext cx="587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Find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3F635F0-5132-2BB7-31F6-C1565CD085DF}"/>
              </a:ext>
            </a:extLst>
          </p:cNvPr>
          <p:cNvGrpSpPr/>
          <p:nvPr/>
        </p:nvGrpSpPr>
        <p:grpSpPr>
          <a:xfrm>
            <a:off x="1289421" y="1779299"/>
            <a:ext cx="6578277" cy="1467303"/>
            <a:chOff x="1289421" y="1779299"/>
            <a:chExt cx="6578277" cy="1467303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A0C521B7-B2F2-7B38-E42F-1D30577E1866}"/>
                </a:ext>
              </a:extLst>
            </p:cNvPr>
            <p:cNvCxnSpPr>
              <a:cxnSpLocks/>
              <a:stCxn id="7" idx="3"/>
              <a:endCxn id="2" idx="1"/>
            </p:cNvCxnSpPr>
            <p:nvPr/>
          </p:nvCxnSpPr>
          <p:spPr>
            <a:xfrm flipV="1">
              <a:off x="1289421" y="1779299"/>
              <a:ext cx="6578277" cy="146730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5AD0D8C-5D00-566E-6BE9-18B1D59FB40C}"/>
                </a:ext>
              </a:extLst>
            </p:cNvPr>
            <p:cNvSpPr txBox="1"/>
            <p:nvPr/>
          </p:nvSpPr>
          <p:spPr>
            <a:xfrm>
              <a:off x="4401129" y="1995583"/>
              <a:ext cx="1090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Subscribe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D3681F7-372C-D8DC-3D3D-24CC8DA7D115}"/>
              </a:ext>
            </a:extLst>
          </p:cNvPr>
          <p:cNvGrpSpPr/>
          <p:nvPr/>
        </p:nvGrpSpPr>
        <p:grpSpPr>
          <a:xfrm>
            <a:off x="1521580" y="3946483"/>
            <a:ext cx="6346118" cy="1546422"/>
            <a:chOff x="1521580" y="3946483"/>
            <a:chExt cx="6346118" cy="1546422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88A2E3B9-9ADD-8A5F-1B25-1E1550086353}"/>
                </a:ext>
              </a:extLst>
            </p:cNvPr>
            <p:cNvCxnSpPr>
              <a:cxnSpLocks/>
              <a:stCxn id="3" idx="1"/>
              <a:endCxn id="8" idx="3"/>
            </p:cNvCxnSpPr>
            <p:nvPr/>
          </p:nvCxnSpPr>
          <p:spPr>
            <a:xfrm flipH="1" flipV="1">
              <a:off x="1521580" y="3946483"/>
              <a:ext cx="6346118" cy="154642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BDAF64B-523C-8285-B8DE-2F3F3F359B50}"/>
                </a:ext>
              </a:extLst>
            </p:cNvPr>
            <p:cNvSpPr txBox="1"/>
            <p:nvPr/>
          </p:nvSpPr>
          <p:spPr>
            <a:xfrm>
              <a:off x="4285049" y="4907780"/>
              <a:ext cx="1142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Download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463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A3CCE-1609-0D1B-B2AE-63980F0CF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06" y="1166018"/>
            <a:ext cx="10972800" cy="4525963"/>
          </a:xfrm>
        </p:spPr>
        <p:txBody>
          <a:bodyPr>
            <a:normAutofit/>
          </a:bodyPr>
          <a:lstStyle/>
          <a:p>
            <a:r>
              <a:rPr lang="en-US" dirty="0" err="1"/>
              <a:t>pywiscat</a:t>
            </a:r>
            <a:r>
              <a:rPr lang="en-US" dirty="0"/>
              <a:t> is a tool to search and query the WIS2 Global Discovery Catalogue for data from the WIS2 network</a:t>
            </a:r>
          </a:p>
          <a:p>
            <a:r>
              <a:rPr lang="en-US" dirty="0">
                <a:hlinkClick r:id="rId2"/>
              </a:rPr>
              <a:t>github.com/wmo-im/pywiscat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05CD13-5EAC-5596-D3CD-33577480DE9C}"/>
              </a:ext>
            </a:extLst>
          </p:cNvPr>
          <p:cNvSpPr/>
          <p:nvPr/>
        </p:nvSpPr>
        <p:spPr>
          <a:xfrm>
            <a:off x="-53788" y="0"/>
            <a:ext cx="12245788" cy="734218"/>
          </a:xfrm>
          <a:prstGeom prst="rect">
            <a:avLst/>
          </a:prstGeom>
          <a:solidFill>
            <a:srgbClr val="034D9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Find data with </a:t>
            </a:r>
            <a:r>
              <a:rPr lang="en-US" sz="3200" b="1" dirty="0" err="1"/>
              <a:t>pywiscat</a:t>
            </a:r>
            <a:endParaRPr lang="en-CH" sz="3200" b="1" dirty="0"/>
          </a:p>
        </p:txBody>
      </p:sp>
    </p:spTree>
    <p:extLst>
      <p:ext uri="{BB962C8B-B14F-4D97-AF65-F5344CB8AC3E}">
        <p14:creationId xmlns:p14="http://schemas.microsoft.com/office/powerpoint/2010/main" val="1151392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A3CCE-1609-0D1B-B2AE-63980F0CF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06" y="1166018"/>
            <a:ext cx="10972800" cy="4525963"/>
          </a:xfrm>
        </p:spPr>
        <p:txBody>
          <a:bodyPr>
            <a:normAutofit/>
          </a:bodyPr>
          <a:lstStyle/>
          <a:p>
            <a:r>
              <a:rPr lang="en-US" dirty="0" err="1"/>
              <a:t>pywis-pubsub</a:t>
            </a:r>
            <a:r>
              <a:rPr lang="en-US" dirty="0"/>
              <a:t> is a tool to subscribe to a WIS2 Global Broker for data notifications / updates and downloading from the WIS2 Global Cache</a:t>
            </a:r>
          </a:p>
          <a:p>
            <a:r>
              <a:rPr lang="en-US" dirty="0">
                <a:hlinkClick r:id="rId2"/>
              </a:rPr>
              <a:t>github.com/wmo-im/pywis-pubsub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05CD13-5EAC-5596-D3CD-33577480DE9C}"/>
              </a:ext>
            </a:extLst>
          </p:cNvPr>
          <p:cNvSpPr/>
          <p:nvPr/>
        </p:nvSpPr>
        <p:spPr>
          <a:xfrm>
            <a:off x="-53788" y="0"/>
            <a:ext cx="12245788" cy="734218"/>
          </a:xfrm>
          <a:prstGeom prst="rect">
            <a:avLst/>
          </a:prstGeom>
          <a:solidFill>
            <a:srgbClr val="034D9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Subscribe and Download data with </a:t>
            </a:r>
            <a:r>
              <a:rPr lang="en-US" sz="3200" b="1" dirty="0" err="1"/>
              <a:t>pywis-pubsub</a:t>
            </a:r>
            <a:endParaRPr lang="en-CH" sz="3200" b="1" dirty="0"/>
          </a:p>
        </p:txBody>
      </p:sp>
    </p:spTree>
    <p:extLst>
      <p:ext uri="{BB962C8B-B14F-4D97-AF65-F5344CB8AC3E}">
        <p14:creationId xmlns:p14="http://schemas.microsoft.com/office/powerpoint/2010/main" val="2607662555"/>
      </p:ext>
    </p:extLst>
  </p:cSld>
  <p:clrMapOvr>
    <a:masterClrMapping/>
  </p:clrMapOvr>
</p:sld>
</file>

<file path=ppt/theme/theme1.xml><?xml version="1.0" encoding="utf-8"?>
<a:theme xmlns:a="http://schemas.openxmlformats.org/drawingml/2006/main" name="WMO_BLU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316211c-4a92-46f9-9375-802e528178b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DA2BE25AB9B4F845A1DC341712088" ma:contentTypeVersion="15" ma:contentTypeDescription="Create a new document." ma:contentTypeScope="" ma:versionID="94df9b8fbfafc860e52db64f7e9d7881">
  <xsd:schema xmlns:xsd="http://www.w3.org/2001/XMLSchema" xmlns:xs="http://www.w3.org/2001/XMLSchema" xmlns:p="http://schemas.microsoft.com/office/2006/metadata/properties" xmlns:ns3="c316211c-4a92-46f9-9375-802e528178bc" xmlns:ns4="a3e00b57-4a46-463c-8c2b-662f7bee4c43" targetNamespace="http://schemas.microsoft.com/office/2006/metadata/properties" ma:root="true" ma:fieldsID="7398c2d499562a16f71db52255598aad" ns3:_="" ns4:_="">
    <xsd:import namespace="c316211c-4a92-46f9-9375-802e528178bc"/>
    <xsd:import namespace="a3e00b57-4a46-463c-8c2b-662f7bee4c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16211c-4a92-46f9-9375-802e528178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e00b57-4a46-463c-8c2b-662f7bee4c4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B6DC80-67D9-4E9C-B0CC-148EF0497A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258279-C602-426F-885A-3D23AED4E291}">
  <ds:schemaRefs>
    <ds:schemaRef ds:uri="a3e00b57-4a46-463c-8c2b-662f7bee4c43"/>
    <ds:schemaRef ds:uri="c316211c-4a92-46f9-9375-802e528178b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4839A87-91B8-4AA6-AEFB-05B6EBE296D8}">
  <ds:schemaRefs>
    <ds:schemaRef ds:uri="a3e00b57-4a46-463c-8c2b-662f7bee4c43"/>
    <ds:schemaRef ds:uri="c316211c-4a92-46f9-9375-802e528178b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WMO_BLUE_Powerpoint_en_fr</Template>
  <TotalTime>13080</TotalTime>
  <Words>598</Words>
  <Application>Microsoft Macintosh PowerPoint</Application>
  <PresentationFormat>Widescreen</PresentationFormat>
  <Paragraphs>158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Lato</vt:lpstr>
      <vt:lpstr>WMO_BLUE_Powerpoint_en_fr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World Meteorological Organization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WIS2 in a box</dc:title>
  <dc:subject/>
  <dc:creator>Hassan Haddouch</dc:creator>
  <cp:keywords/>
  <dc:description/>
  <cp:lastModifiedBy>Tom Kralidis</cp:lastModifiedBy>
  <cp:revision>132</cp:revision>
  <cp:lastPrinted>2023-03-22T18:53:27Z</cp:lastPrinted>
  <dcterms:created xsi:type="dcterms:W3CDTF">2018-03-12T08:33:49Z</dcterms:created>
  <dcterms:modified xsi:type="dcterms:W3CDTF">2023-03-22T20:41:33Z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bfb733f-faef-464c-9b6d-731b56f94973_Enabled">
    <vt:lpwstr>true</vt:lpwstr>
  </property>
  <property fmtid="{D5CDD505-2E9C-101B-9397-08002B2CF9AE}" pid="3" name="MSIP_Label_1bfb733f-faef-464c-9b6d-731b56f94973_SetDate">
    <vt:lpwstr>2021-09-10T14:28:53Z</vt:lpwstr>
  </property>
  <property fmtid="{D5CDD505-2E9C-101B-9397-08002B2CF9AE}" pid="4" name="MSIP_Label_1bfb733f-faef-464c-9b6d-731b56f94973_Method">
    <vt:lpwstr>Standard</vt:lpwstr>
  </property>
  <property fmtid="{D5CDD505-2E9C-101B-9397-08002B2CF9AE}" pid="5" name="MSIP_Label_1bfb733f-faef-464c-9b6d-731b56f94973_Name">
    <vt:lpwstr>Unclass - Non-Classifié</vt:lpwstr>
  </property>
  <property fmtid="{D5CDD505-2E9C-101B-9397-08002B2CF9AE}" pid="6" name="MSIP_Label_1bfb733f-faef-464c-9b6d-731b56f94973_SiteId">
    <vt:lpwstr>1594fdae-a1d9-4405-915d-011467234338</vt:lpwstr>
  </property>
  <property fmtid="{D5CDD505-2E9C-101B-9397-08002B2CF9AE}" pid="7" name="MSIP_Label_1bfb733f-faef-464c-9b6d-731b56f94973_ActionId">
    <vt:lpwstr>217555dd-f7ca-4312-9068-000074783adc</vt:lpwstr>
  </property>
  <property fmtid="{D5CDD505-2E9C-101B-9397-08002B2CF9AE}" pid="8" name="ContentTypeId">
    <vt:lpwstr>0x010100904DA2BE25AB9B4F845A1DC341712088</vt:lpwstr>
  </property>
</Properties>
</file>